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70" r:id="rId3"/>
    <p:sldId id="271" r:id="rId4"/>
    <p:sldId id="272" r:id="rId5"/>
    <p:sldId id="273" r:id="rId6"/>
    <p:sldId id="264" r:id="rId7"/>
    <p:sldId id="265" r:id="rId8"/>
    <p:sldId id="268" r:id="rId9"/>
    <p:sldId id="269" r:id="rId10"/>
    <p:sldId id="274" r:id="rId11"/>
    <p:sldId id="266" r:id="rId12"/>
  </p:sldIdLst>
  <p:sldSz cx="12192000" cy="6858000"/>
  <p:notesSz cx="6858000" cy="9144000"/>
  <p:defaultTextStyle>
    <a:defPPr>
      <a:defRPr lang="es-SV"/>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6D32718-638D-4B19-A1C6-75B7245740AF}">
          <p14:sldIdLst>
            <p14:sldId id="256"/>
            <p14:sldId id="270"/>
            <p14:sldId id="271"/>
            <p14:sldId id="272"/>
            <p14:sldId id="273"/>
            <p14:sldId id="264"/>
            <p14:sldId id="265"/>
            <p14:sldId id="268"/>
            <p14:sldId id="269"/>
            <p14:sldId id="274"/>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4047DC-2352-4AB6-90BF-F5578881A0ED}" v="1" dt="2020-05-07T00:44:06.6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70" d="100"/>
          <a:sy n="70" d="100"/>
        </p:scale>
        <p:origin x="70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jpe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SV"/>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D4321C-596E-4878-9A62-CEDD88667E73}" type="datetimeFigureOut">
              <a:rPr lang="es-SV" smtClean="0"/>
              <a:t>7/5/2020</a:t>
            </a:fld>
            <a:endParaRPr lang="es-SV"/>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SV"/>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SV"/>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SV"/>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27C61F-ECB9-48FD-83C6-F97741B14279}" type="slidenum">
              <a:rPr lang="es-SV" smtClean="0"/>
              <a:t>‹Nº›</a:t>
            </a:fld>
            <a:endParaRPr lang="es-SV"/>
          </a:p>
        </p:txBody>
      </p:sp>
    </p:spTree>
    <p:extLst>
      <p:ext uri="{BB962C8B-B14F-4D97-AF65-F5344CB8AC3E}">
        <p14:creationId xmlns:p14="http://schemas.microsoft.com/office/powerpoint/2010/main" val="805816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CC4D2261-1CD0-44C7-92F3-5B60E2F49A93}" type="datetimeFigureOut">
              <a:rPr lang="es-SV" smtClean="0"/>
              <a:t>7/5/2020</a:t>
            </a:fld>
            <a:endParaRPr lang="es-SV"/>
          </a:p>
        </p:txBody>
      </p:sp>
      <p:sp>
        <p:nvSpPr>
          <p:cNvPr id="8" name="Footer Placeholder 7"/>
          <p:cNvSpPr>
            <a:spLocks noGrp="1"/>
          </p:cNvSpPr>
          <p:nvPr>
            <p:ph type="ftr" sz="quarter" idx="11"/>
          </p:nvPr>
        </p:nvSpPr>
        <p:spPr/>
        <p:txBody>
          <a:bodyPr/>
          <a:lstStyle/>
          <a:p>
            <a:endParaRPr lang="es-SV"/>
          </a:p>
        </p:txBody>
      </p:sp>
      <p:sp>
        <p:nvSpPr>
          <p:cNvPr id="9" name="Slide Number Placeholder 8"/>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30488332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4D2261-1CD0-44C7-92F3-5B60E2F49A93}" type="datetimeFigureOut">
              <a:rPr lang="es-SV" smtClean="0"/>
              <a:t>7/5/2020</a:t>
            </a:fld>
            <a:endParaRPr lang="es-SV"/>
          </a:p>
        </p:txBody>
      </p:sp>
      <p:sp>
        <p:nvSpPr>
          <p:cNvPr id="6" name="Footer Placeholder 5"/>
          <p:cNvSpPr>
            <a:spLocks noGrp="1"/>
          </p:cNvSpPr>
          <p:nvPr>
            <p:ph type="ftr" sz="quarter" idx="11"/>
          </p:nvPr>
        </p:nvSpPr>
        <p:spPr/>
        <p:txBody>
          <a:bodyPr/>
          <a:lstStyle/>
          <a:p>
            <a:endParaRPr lang="es-SV"/>
          </a:p>
        </p:txBody>
      </p:sp>
      <p:sp>
        <p:nvSpPr>
          <p:cNvPr id="7" name="Slide Number Placeholder 6"/>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5993088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4D2261-1CD0-44C7-92F3-5B60E2F49A93}" type="datetimeFigureOut">
              <a:rPr lang="es-SV" smtClean="0"/>
              <a:t>7/5/2020</a:t>
            </a:fld>
            <a:endParaRPr lang="es-SV"/>
          </a:p>
        </p:txBody>
      </p:sp>
      <p:sp>
        <p:nvSpPr>
          <p:cNvPr id="6" name="Footer Placeholder 5"/>
          <p:cNvSpPr>
            <a:spLocks noGrp="1"/>
          </p:cNvSpPr>
          <p:nvPr>
            <p:ph type="ftr" sz="quarter" idx="11"/>
          </p:nvPr>
        </p:nvSpPr>
        <p:spPr/>
        <p:txBody>
          <a:bodyPr/>
          <a:lstStyle/>
          <a:p>
            <a:endParaRPr lang="es-SV"/>
          </a:p>
        </p:txBody>
      </p:sp>
      <p:sp>
        <p:nvSpPr>
          <p:cNvPr id="7" name="Slide Number Placeholder 6"/>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34573975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4D2261-1CD0-44C7-92F3-5B60E2F49A93}" type="datetimeFigureOut">
              <a:rPr lang="es-SV" smtClean="0"/>
              <a:t>7/5/2020</a:t>
            </a:fld>
            <a:endParaRPr lang="es-SV"/>
          </a:p>
        </p:txBody>
      </p:sp>
      <p:sp>
        <p:nvSpPr>
          <p:cNvPr id="6" name="Footer Placeholder 5"/>
          <p:cNvSpPr>
            <a:spLocks noGrp="1"/>
          </p:cNvSpPr>
          <p:nvPr>
            <p:ph type="ftr" sz="quarter" idx="11"/>
          </p:nvPr>
        </p:nvSpPr>
        <p:spPr/>
        <p:txBody>
          <a:bodyPr/>
          <a:lstStyle/>
          <a:p>
            <a:endParaRPr lang="es-SV"/>
          </a:p>
        </p:txBody>
      </p:sp>
      <p:sp>
        <p:nvSpPr>
          <p:cNvPr id="7" name="Slide Number Placeholder 6"/>
          <p:cNvSpPr>
            <a:spLocks noGrp="1"/>
          </p:cNvSpPr>
          <p:nvPr>
            <p:ph type="sldNum" sz="quarter" idx="12"/>
          </p:nvPr>
        </p:nvSpPr>
        <p:spPr/>
        <p:txBody>
          <a:bodyPr/>
          <a:lstStyle/>
          <a:p>
            <a:fld id="{363D580A-2959-4DF7-B046-2F7089E9EC35}" type="slidenum">
              <a:rPr lang="es-SV" smtClean="0"/>
              <a:t>‹Nº›</a:t>
            </a:fld>
            <a:endParaRPr lang="es-SV"/>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29804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4D2261-1CD0-44C7-92F3-5B60E2F49A93}" type="datetimeFigureOut">
              <a:rPr lang="es-SV" smtClean="0"/>
              <a:t>7/5/2020</a:t>
            </a:fld>
            <a:endParaRPr lang="es-SV"/>
          </a:p>
        </p:txBody>
      </p:sp>
      <p:sp>
        <p:nvSpPr>
          <p:cNvPr id="6" name="Footer Placeholder 5"/>
          <p:cNvSpPr>
            <a:spLocks noGrp="1"/>
          </p:cNvSpPr>
          <p:nvPr>
            <p:ph type="ftr" sz="quarter" idx="11"/>
          </p:nvPr>
        </p:nvSpPr>
        <p:spPr/>
        <p:txBody>
          <a:bodyPr/>
          <a:lstStyle/>
          <a:p>
            <a:endParaRPr lang="es-SV"/>
          </a:p>
        </p:txBody>
      </p:sp>
      <p:sp>
        <p:nvSpPr>
          <p:cNvPr id="7" name="Slide Number Placeholder 6"/>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33939765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C4D2261-1CD0-44C7-92F3-5B60E2F49A93}" type="datetimeFigureOut">
              <a:rPr lang="es-SV" smtClean="0"/>
              <a:t>7/5/2020</a:t>
            </a:fld>
            <a:endParaRPr lang="es-SV"/>
          </a:p>
        </p:txBody>
      </p:sp>
      <p:sp>
        <p:nvSpPr>
          <p:cNvPr id="4" name="Footer Placeholder 3"/>
          <p:cNvSpPr>
            <a:spLocks noGrp="1"/>
          </p:cNvSpPr>
          <p:nvPr>
            <p:ph type="ftr" sz="quarter" idx="11"/>
          </p:nvPr>
        </p:nvSpPr>
        <p:spPr/>
        <p:txBody>
          <a:bodyPr/>
          <a:lstStyle/>
          <a:p>
            <a:endParaRPr lang="es-SV"/>
          </a:p>
        </p:txBody>
      </p:sp>
      <p:sp>
        <p:nvSpPr>
          <p:cNvPr id="5" name="Slide Number Placeholder 4"/>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33669666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C4D2261-1CD0-44C7-92F3-5B60E2F49A93}" type="datetimeFigureOut">
              <a:rPr lang="es-SV" smtClean="0"/>
              <a:t>7/5/2020</a:t>
            </a:fld>
            <a:endParaRPr lang="es-SV"/>
          </a:p>
        </p:txBody>
      </p:sp>
      <p:sp>
        <p:nvSpPr>
          <p:cNvPr id="4" name="Footer Placeholder 3"/>
          <p:cNvSpPr>
            <a:spLocks noGrp="1"/>
          </p:cNvSpPr>
          <p:nvPr>
            <p:ph type="ftr" sz="quarter" idx="11"/>
          </p:nvPr>
        </p:nvSpPr>
        <p:spPr/>
        <p:txBody>
          <a:bodyPr/>
          <a:lstStyle/>
          <a:p>
            <a:endParaRPr lang="es-SV"/>
          </a:p>
        </p:txBody>
      </p:sp>
      <p:sp>
        <p:nvSpPr>
          <p:cNvPr id="5" name="Slide Number Placeholder 4"/>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3557470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4D2261-1CD0-44C7-92F3-5B60E2F49A93}" type="datetimeFigureOut">
              <a:rPr lang="es-SV" smtClean="0"/>
              <a:t>7/5/2020</a:t>
            </a:fld>
            <a:endParaRPr lang="es-SV"/>
          </a:p>
        </p:txBody>
      </p:sp>
      <p:sp>
        <p:nvSpPr>
          <p:cNvPr id="5" name="Footer Placeholder 4"/>
          <p:cNvSpPr>
            <a:spLocks noGrp="1"/>
          </p:cNvSpPr>
          <p:nvPr>
            <p:ph type="ftr" sz="quarter" idx="11"/>
          </p:nvPr>
        </p:nvSpPr>
        <p:spPr/>
        <p:txBody>
          <a:bodyPr/>
          <a:lstStyle/>
          <a:p>
            <a:endParaRPr lang="es-SV"/>
          </a:p>
        </p:txBody>
      </p:sp>
      <p:sp>
        <p:nvSpPr>
          <p:cNvPr id="6" name="Slide Number Placeholder 5"/>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22938051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4D2261-1CD0-44C7-92F3-5B60E2F49A93}" type="datetimeFigureOut">
              <a:rPr lang="es-SV" smtClean="0"/>
              <a:t>7/5/2020</a:t>
            </a:fld>
            <a:endParaRPr lang="es-SV"/>
          </a:p>
        </p:txBody>
      </p:sp>
      <p:sp>
        <p:nvSpPr>
          <p:cNvPr id="5" name="Footer Placeholder 4"/>
          <p:cNvSpPr>
            <a:spLocks noGrp="1"/>
          </p:cNvSpPr>
          <p:nvPr>
            <p:ph type="ftr" sz="quarter" idx="11"/>
          </p:nvPr>
        </p:nvSpPr>
        <p:spPr/>
        <p:txBody>
          <a:bodyPr/>
          <a:lstStyle/>
          <a:p>
            <a:endParaRPr lang="es-SV"/>
          </a:p>
        </p:txBody>
      </p:sp>
      <p:sp>
        <p:nvSpPr>
          <p:cNvPr id="6" name="Slide Number Placeholder 5"/>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15744779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4D2261-1CD0-44C7-92F3-5B60E2F49A93}" type="datetimeFigureOut">
              <a:rPr lang="es-SV" smtClean="0"/>
              <a:t>7/5/2020</a:t>
            </a:fld>
            <a:endParaRPr lang="es-SV"/>
          </a:p>
        </p:txBody>
      </p:sp>
      <p:sp>
        <p:nvSpPr>
          <p:cNvPr id="5" name="Footer Placeholder 4"/>
          <p:cNvSpPr>
            <a:spLocks noGrp="1"/>
          </p:cNvSpPr>
          <p:nvPr>
            <p:ph type="ftr" sz="quarter" idx="11"/>
          </p:nvPr>
        </p:nvSpPr>
        <p:spPr/>
        <p:txBody>
          <a:bodyPr/>
          <a:lstStyle/>
          <a:p>
            <a:endParaRPr lang="es-SV"/>
          </a:p>
        </p:txBody>
      </p:sp>
      <p:sp>
        <p:nvSpPr>
          <p:cNvPr id="6" name="Slide Number Placeholder 5"/>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1430879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C4D2261-1CD0-44C7-92F3-5B60E2F49A93}" type="datetimeFigureOut">
              <a:rPr lang="es-SV" smtClean="0"/>
              <a:t>7/5/2020</a:t>
            </a:fld>
            <a:endParaRPr lang="es-SV"/>
          </a:p>
        </p:txBody>
      </p:sp>
      <p:sp>
        <p:nvSpPr>
          <p:cNvPr id="5" name="Footer Placeholder 4"/>
          <p:cNvSpPr>
            <a:spLocks noGrp="1"/>
          </p:cNvSpPr>
          <p:nvPr>
            <p:ph type="ftr" sz="quarter" idx="11"/>
          </p:nvPr>
        </p:nvSpPr>
        <p:spPr/>
        <p:txBody>
          <a:bodyPr/>
          <a:lstStyle/>
          <a:p>
            <a:endParaRPr lang="es-SV"/>
          </a:p>
        </p:txBody>
      </p:sp>
      <p:sp>
        <p:nvSpPr>
          <p:cNvPr id="6" name="Slide Number Placeholder 5"/>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3378856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C4D2261-1CD0-44C7-92F3-5B60E2F49A93}" type="datetimeFigureOut">
              <a:rPr lang="es-SV" smtClean="0"/>
              <a:t>7/5/2020</a:t>
            </a:fld>
            <a:endParaRPr lang="es-SV"/>
          </a:p>
        </p:txBody>
      </p:sp>
      <p:sp>
        <p:nvSpPr>
          <p:cNvPr id="6" name="Footer Placeholder 5"/>
          <p:cNvSpPr>
            <a:spLocks noGrp="1"/>
          </p:cNvSpPr>
          <p:nvPr>
            <p:ph type="ftr" sz="quarter" idx="11"/>
          </p:nvPr>
        </p:nvSpPr>
        <p:spPr/>
        <p:txBody>
          <a:bodyPr/>
          <a:lstStyle/>
          <a:p>
            <a:endParaRPr lang="es-SV"/>
          </a:p>
        </p:txBody>
      </p:sp>
      <p:sp>
        <p:nvSpPr>
          <p:cNvPr id="7" name="Slide Number Placeholder 6"/>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948036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4D2261-1CD0-44C7-92F3-5B60E2F49A93}" type="datetimeFigureOut">
              <a:rPr lang="es-SV" smtClean="0"/>
              <a:t>7/5/2020</a:t>
            </a:fld>
            <a:endParaRPr lang="es-SV"/>
          </a:p>
        </p:txBody>
      </p:sp>
      <p:sp>
        <p:nvSpPr>
          <p:cNvPr id="8" name="Footer Placeholder 7"/>
          <p:cNvSpPr>
            <a:spLocks noGrp="1"/>
          </p:cNvSpPr>
          <p:nvPr>
            <p:ph type="ftr" sz="quarter" idx="11"/>
          </p:nvPr>
        </p:nvSpPr>
        <p:spPr/>
        <p:txBody>
          <a:bodyPr/>
          <a:lstStyle/>
          <a:p>
            <a:endParaRPr lang="es-SV"/>
          </a:p>
        </p:txBody>
      </p:sp>
      <p:sp>
        <p:nvSpPr>
          <p:cNvPr id="9" name="Slide Number Placeholder 8"/>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4112691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C4D2261-1CD0-44C7-92F3-5B60E2F49A93}" type="datetimeFigureOut">
              <a:rPr lang="es-SV" smtClean="0"/>
              <a:t>7/5/2020</a:t>
            </a:fld>
            <a:endParaRPr lang="es-SV"/>
          </a:p>
        </p:txBody>
      </p:sp>
      <p:sp>
        <p:nvSpPr>
          <p:cNvPr id="4" name="Footer Placeholder 3"/>
          <p:cNvSpPr>
            <a:spLocks noGrp="1"/>
          </p:cNvSpPr>
          <p:nvPr>
            <p:ph type="ftr" sz="quarter" idx="11"/>
          </p:nvPr>
        </p:nvSpPr>
        <p:spPr/>
        <p:txBody>
          <a:bodyPr/>
          <a:lstStyle/>
          <a:p>
            <a:endParaRPr lang="es-SV"/>
          </a:p>
        </p:txBody>
      </p:sp>
      <p:sp>
        <p:nvSpPr>
          <p:cNvPr id="5" name="Slide Number Placeholder 4"/>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32373380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4D2261-1CD0-44C7-92F3-5B60E2F49A93}" type="datetimeFigureOut">
              <a:rPr lang="es-SV" smtClean="0"/>
              <a:t>7/5/2020</a:t>
            </a:fld>
            <a:endParaRPr lang="es-SV"/>
          </a:p>
        </p:txBody>
      </p:sp>
      <p:sp>
        <p:nvSpPr>
          <p:cNvPr id="3" name="Footer Placeholder 2"/>
          <p:cNvSpPr>
            <a:spLocks noGrp="1"/>
          </p:cNvSpPr>
          <p:nvPr>
            <p:ph type="ftr" sz="quarter" idx="11"/>
          </p:nvPr>
        </p:nvSpPr>
        <p:spPr/>
        <p:txBody>
          <a:bodyPr/>
          <a:lstStyle/>
          <a:p>
            <a:endParaRPr lang="es-SV"/>
          </a:p>
        </p:txBody>
      </p:sp>
      <p:sp>
        <p:nvSpPr>
          <p:cNvPr id="4" name="Slide Number Placeholder 3"/>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1518521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4D2261-1CD0-44C7-92F3-5B60E2F49A93}" type="datetimeFigureOut">
              <a:rPr lang="es-SV" smtClean="0"/>
              <a:t>7/5/2020</a:t>
            </a:fld>
            <a:endParaRPr lang="es-SV"/>
          </a:p>
        </p:txBody>
      </p:sp>
      <p:sp>
        <p:nvSpPr>
          <p:cNvPr id="6" name="Footer Placeholder 5"/>
          <p:cNvSpPr>
            <a:spLocks noGrp="1"/>
          </p:cNvSpPr>
          <p:nvPr>
            <p:ph type="ftr" sz="quarter" idx="11"/>
          </p:nvPr>
        </p:nvSpPr>
        <p:spPr/>
        <p:txBody>
          <a:bodyPr/>
          <a:lstStyle/>
          <a:p>
            <a:endParaRPr lang="es-SV"/>
          </a:p>
        </p:txBody>
      </p:sp>
      <p:sp>
        <p:nvSpPr>
          <p:cNvPr id="7" name="Slide Number Placeholder 6"/>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7690814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4D2261-1CD0-44C7-92F3-5B60E2F49A93}" type="datetimeFigureOut">
              <a:rPr lang="es-SV" smtClean="0"/>
              <a:t>7/5/2020</a:t>
            </a:fld>
            <a:endParaRPr lang="es-SV"/>
          </a:p>
        </p:txBody>
      </p:sp>
      <p:sp>
        <p:nvSpPr>
          <p:cNvPr id="6" name="Footer Placeholder 5"/>
          <p:cNvSpPr>
            <a:spLocks noGrp="1"/>
          </p:cNvSpPr>
          <p:nvPr>
            <p:ph type="ftr" sz="quarter" idx="11"/>
          </p:nvPr>
        </p:nvSpPr>
        <p:spPr/>
        <p:txBody>
          <a:bodyPr/>
          <a:lstStyle/>
          <a:p>
            <a:endParaRPr lang="es-SV"/>
          </a:p>
        </p:txBody>
      </p:sp>
      <p:sp>
        <p:nvSpPr>
          <p:cNvPr id="7" name="Slide Number Placeholder 6"/>
          <p:cNvSpPr>
            <a:spLocks noGrp="1"/>
          </p:cNvSpPr>
          <p:nvPr>
            <p:ph type="sldNum" sz="quarter" idx="12"/>
          </p:nvPr>
        </p:nvSpPr>
        <p:spPr/>
        <p:txBody>
          <a:bodyPr/>
          <a:lstStyle/>
          <a:p>
            <a:fld id="{363D580A-2959-4DF7-B046-2F7089E9EC35}" type="slidenum">
              <a:rPr lang="es-SV" smtClean="0"/>
              <a:t>‹Nº›</a:t>
            </a:fld>
            <a:endParaRPr lang="es-SV"/>
          </a:p>
        </p:txBody>
      </p:sp>
    </p:spTree>
    <p:extLst>
      <p:ext uri="{BB962C8B-B14F-4D97-AF65-F5344CB8AC3E}">
        <p14:creationId xmlns:p14="http://schemas.microsoft.com/office/powerpoint/2010/main" val="2554104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CC4D2261-1CD0-44C7-92F3-5B60E2F49A93}" type="datetimeFigureOut">
              <a:rPr lang="es-SV" smtClean="0"/>
              <a:t>7/5/2020</a:t>
            </a:fld>
            <a:endParaRPr lang="es-SV"/>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s-SV"/>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363D580A-2959-4DF7-B046-2F7089E9EC35}" type="slidenum">
              <a:rPr lang="es-SV" smtClean="0"/>
              <a:t>‹Nº›</a:t>
            </a:fld>
            <a:endParaRPr lang="es-SV"/>
          </a:p>
        </p:txBody>
      </p:sp>
    </p:spTree>
    <p:extLst>
      <p:ext uri="{BB962C8B-B14F-4D97-AF65-F5344CB8AC3E}">
        <p14:creationId xmlns:p14="http://schemas.microsoft.com/office/powerpoint/2010/main" val="88962993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5.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209799" y="4354775"/>
            <a:ext cx="9144000" cy="1071834"/>
          </a:xfrm>
        </p:spPr>
        <p:txBody>
          <a:bodyPr>
            <a:normAutofit lnSpcReduction="10000"/>
          </a:bodyPr>
          <a:lstStyle/>
          <a:p>
            <a:r>
              <a:rPr lang="es-SV" dirty="0"/>
              <a:t>Universidad Centroamericana “José Simeón Cañas”</a:t>
            </a:r>
          </a:p>
          <a:p>
            <a:r>
              <a:rPr lang="es-SV" dirty="0"/>
              <a:t>Ciclo 01-2020</a:t>
            </a:r>
          </a:p>
        </p:txBody>
      </p:sp>
      <p:sp>
        <p:nvSpPr>
          <p:cNvPr id="5" name="TextBox 4"/>
          <p:cNvSpPr txBox="1"/>
          <p:nvPr/>
        </p:nvSpPr>
        <p:spPr>
          <a:xfrm>
            <a:off x="2209799" y="2098887"/>
            <a:ext cx="9144000" cy="1015663"/>
          </a:xfrm>
          <a:prstGeom prst="rect">
            <a:avLst/>
          </a:prstGeom>
          <a:noFill/>
        </p:spPr>
        <p:txBody>
          <a:bodyPr wrap="square" rtlCol="0">
            <a:spAutoFit/>
          </a:bodyPr>
          <a:lstStyle/>
          <a:p>
            <a:r>
              <a:rPr lang="es-SV" sz="6000"/>
              <a:t>Capa </a:t>
            </a:r>
            <a:r>
              <a:rPr lang="es-SV" sz="6000" dirty="0"/>
              <a:t>de Servicios</a:t>
            </a:r>
          </a:p>
        </p:txBody>
      </p:sp>
    </p:spTree>
    <p:extLst>
      <p:ext uri="{BB962C8B-B14F-4D97-AF65-F5344CB8AC3E}">
        <p14:creationId xmlns:p14="http://schemas.microsoft.com/office/powerpoint/2010/main" val="1113354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SV" dirty="0"/>
              <a:t>Visto de otra manera…</a:t>
            </a:r>
            <a:endParaRPr lang="en-US" dirty="0"/>
          </a:p>
        </p:txBody>
      </p:sp>
      <p:pic>
        <p:nvPicPr>
          <p:cNvPr id="4" name="Imagen 3"/>
          <p:cNvPicPr>
            <a:picLocks noChangeAspect="1"/>
          </p:cNvPicPr>
          <p:nvPr/>
        </p:nvPicPr>
        <p:blipFill>
          <a:blip r:embed="rId4"/>
          <a:stretch>
            <a:fillRect/>
          </a:stretch>
        </p:blipFill>
        <p:spPr>
          <a:xfrm>
            <a:off x="2934244" y="2272218"/>
            <a:ext cx="5927360" cy="4048261"/>
          </a:xfrm>
          <a:prstGeom prst="rect">
            <a:avLst/>
          </a:prstGeom>
        </p:spPr>
      </p:pic>
      <p:sp>
        <p:nvSpPr>
          <p:cNvPr id="3" name="TextBox 2">
            <a:extLst>
              <a:ext uri="{FF2B5EF4-FFF2-40B4-BE49-F238E27FC236}">
                <a16:creationId xmlns:a16="http://schemas.microsoft.com/office/drawing/2014/main" id="{70C108D9-D9D1-4E8D-8AC4-7B5F5575B857}"/>
              </a:ext>
            </a:extLst>
          </p:cNvPr>
          <p:cNvSpPr txBox="1"/>
          <p:nvPr/>
        </p:nvSpPr>
        <p:spPr>
          <a:xfrm>
            <a:off x="4660777" y="1811045"/>
            <a:ext cx="175038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err="1"/>
              <a:t>Método</a:t>
            </a:r>
            <a:r>
              <a:rPr lang="en-US" dirty="0"/>
              <a:t> Padre</a:t>
            </a:r>
            <a:endParaRPr lang="es-SV" dirty="0"/>
          </a:p>
        </p:txBody>
      </p:sp>
      <p:sp>
        <p:nvSpPr>
          <p:cNvPr id="5" name="TextBox 4">
            <a:extLst>
              <a:ext uri="{FF2B5EF4-FFF2-40B4-BE49-F238E27FC236}">
                <a16:creationId xmlns:a16="http://schemas.microsoft.com/office/drawing/2014/main" id="{4AD77F13-3661-4FC8-818E-61F6946D259F}"/>
              </a:ext>
            </a:extLst>
          </p:cNvPr>
          <p:cNvSpPr txBox="1"/>
          <p:nvPr/>
        </p:nvSpPr>
        <p:spPr>
          <a:xfrm>
            <a:off x="6411156" y="1811045"/>
            <a:ext cx="2351103"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err="1"/>
              <a:t>Método</a:t>
            </a:r>
            <a:r>
              <a:rPr lang="en-US" dirty="0"/>
              <a:t> </a:t>
            </a:r>
            <a:r>
              <a:rPr lang="en-US" dirty="0" err="1"/>
              <a:t>Hijo</a:t>
            </a:r>
            <a:endParaRPr lang="es-SV" dirty="0"/>
          </a:p>
        </p:txBody>
      </p:sp>
      <p:pic>
        <p:nvPicPr>
          <p:cNvPr id="6" name="Recorded Sound">
            <a:hlinkClick r:id="" action="ppaction://media"/>
            <a:extLst>
              <a:ext uri="{FF2B5EF4-FFF2-40B4-BE49-F238E27FC236}">
                <a16:creationId xmlns:a16="http://schemas.microsoft.com/office/drawing/2014/main" id="{C31DAB47-51F5-465A-AF34-147A720DCC7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04085" y="723106"/>
            <a:ext cx="609600" cy="609600"/>
          </a:xfrm>
          <a:prstGeom prst="rect">
            <a:avLst/>
          </a:prstGeom>
        </p:spPr>
      </p:pic>
    </p:spTree>
    <p:extLst>
      <p:ext uri="{BB962C8B-B14F-4D97-AF65-F5344CB8AC3E}">
        <p14:creationId xmlns:p14="http://schemas.microsoft.com/office/powerpoint/2010/main" val="4077345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44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77289-88DB-4B75-A81F-269747A8818F}"/>
              </a:ext>
            </a:extLst>
          </p:cNvPr>
          <p:cNvSpPr>
            <a:spLocks noGrp="1"/>
          </p:cNvSpPr>
          <p:nvPr>
            <p:ph type="title"/>
          </p:nvPr>
        </p:nvSpPr>
        <p:spPr/>
        <p:txBody>
          <a:bodyPr/>
          <a:lstStyle/>
          <a:p>
            <a:r>
              <a:rPr lang="es-SV" dirty="0"/>
              <a:t>Arquitectura con capa </a:t>
            </a:r>
            <a:r>
              <a:rPr lang="es-SV"/>
              <a:t>de servicio</a:t>
            </a:r>
            <a:endParaRPr lang="es-SV" dirty="0"/>
          </a:p>
        </p:txBody>
      </p:sp>
      <p:pic>
        <p:nvPicPr>
          <p:cNvPr id="1026" name="Picture 2" descr="Resultado de imagen para service layer java ee">
            <a:extLst>
              <a:ext uri="{FF2B5EF4-FFF2-40B4-BE49-F238E27FC236}">
                <a16:creationId xmlns:a16="http://schemas.microsoft.com/office/drawing/2014/main" id="{F16B77D6-E8C8-4031-A908-D19BFEEBBCEB}"/>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2609387" y="1528023"/>
            <a:ext cx="6724650" cy="4867275"/>
          </a:xfrm>
          <a:prstGeom prst="rect">
            <a:avLst/>
          </a:prstGeom>
          <a:noFill/>
          <a:extLst>
            <a:ext uri="{909E8E84-426E-40DD-AFC4-6F175D3DCCD1}">
              <a14:hiddenFill xmlns:a14="http://schemas.microsoft.com/office/drawing/2010/main">
                <a:solidFill>
                  <a:srgbClr val="FFFFFF"/>
                </a:solidFill>
              </a14:hiddenFill>
            </a:ext>
          </a:extLst>
        </p:spPr>
      </p:pic>
      <p:pic>
        <p:nvPicPr>
          <p:cNvPr id="3" name="Recorded Sound">
            <a:hlinkClick r:id="" action="ppaction://media"/>
            <a:extLst>
              <a:ext uri="{FF2B5EF4-FFF2-40B4-BE49-F238E27FC236}">
                <a16:creationId xmlns:a16="http://schemas.microsoft.com/office/drawing/2014/main" id="{641CD5F0-71EC-47C3-8B49-F58222E98A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44200" y="723106"/>
            <a:ext cx="609600" cy="609600"/>
          </a:xfrm>
          <a:prstGeom prst="rect">
            <a:avLst/>
          </a:prstGeom>
        </p:spPr>
      </p:pic>
    </p:spTree>
    <p:extLst>
      <p:ext uri="{BB962C8B-B14F-4D97-AF65-F5344CB8AC3E}">
        <p14:creationId xmlns:p14="http://schemas.microsoft.com/office/powerpoint/2010/main" val="4187109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6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dirty="0"/>
              <a:t>Transacciones</a:t>
            </a:r>
          </a:p>
        </p:txBody>
      </p:sp>
      <p:sp>
        <p:nvSpPr>
          <p:cNvPr id="3" name="Content Placeholder 2"/>
          <p:cNvSpPr>
            <a:spLocks noGrp="1"/>
          </p:cNvSpPr>
          <p:nvPr>
            <p:ph idx="1"/>
          </p:nvPr>
        </p:nvSpPr>
        <p:spPr/>
        <p:txBody>
          <a:bodyPr>
            <a:noAutofit/>
          </a:bodyPr>
          <a:lstStyle/>
          <a:p>
            <a:pPr>
              <a:lnSpc>
                <a:spcPct val="150000"/>
              </a:lnSpc>
            </a:pPr>
            <a:r>
              <a:rPr lang="es-MX" sz="2400" dirty="0"/>
              <a:t>Conjunto de sentencias SQL que se ejecutan como un “todo”, a manera de asegurar la calidad de los datos en una base de datos</a:t>
            </a:r>
          </a:p>
          <a:p>
            <a:pPr>
              <a:lnSpc>
                <a:spcPct val="150000"/>
              </a:lnSpc>
            </a:pPr>
            <a:r>
              <a:rPr lang="es-MX" sz="2400" dirty="0"/>
              <a:t>Se dice que una operación es atómica cuando se ejecuta todo o nada de ella.</a:t>
            </a:r>
          </a:p>
          <a:p>
            <a:pPr>
              <a:lnSpc>
                <a:spcPct val="150000"/>
              </a:lnSpc>
            </a:pPr>
            <a:r>
              <a:rPr lang="es-MX" sz="2400" dirty="0"/>
              <a:t>Por ejemplo en una transacción bancaria de transferencia de fondos, se </a:t>
            </a:r>
            <a:r>
              <a:rPr lang="es-MX" sz="2400" dirty="0" err="1"/>
              <a:t>decrementa</a:t>
            </a:r>
            <a:r>
              <a:rPr lang="es-MX" sz="2400" dirty="0"/>
              <a:t> de la cuenta origen y se incrementa la cuenta destino, esta operación debe ser atómica, asegurando que ambas operaciones se llevarán a cabo.</a:t>
            </a:r>
          </a:p>
        </p:txBody>
      </p:sp>
    </p:spTree>
    <p:extLst>
      <p:ext uri="{BB962C8B-B14F-4D97-AF65-F5344CB8AC3E}">
        <p14:creationId xmlns:p14="http://schemas.microsoft.com/office/powerpoint/2010/main" val="852207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dirty="0"/>
              <a:t>Caso de ejemplo</a:t>
            </a:r>
          </a:p>
        </p:txBody>
      </p:sp>
      <p:pic>
        <p:nvPicPr>
          <p:cNvPr id="4" name="Picture 3"/>
          <p:cNvPicPr>
            <a:picLocks noChangeAspect="1"/>
          </p:cNvPicPr>
          <p:nvPr/>
        </p:nvPicPr>
        <p:blipFill>
          <a:blip r:embed="rId4"/>
          <a:stretch>
            <a:fillRect/>
          </a:stretch>
        </p:blipFill>
        <p:spPr>
          <a:xfrm>
            <a:off x="813544" y="2146793"/>
            <a:ext cx="6486525" cy="2505075"/>
          </a:xfrm>
          <a:prstGeom prst="rect">
            <a:avLst/>
          </a:prstGeom>
        </p:spPr>
      </p:pic>
      <p:sp>
        <p:nvSpPr>
          <p:cNvPr id="5" name="TextBox 4"/>
          <p:cNvSpPr txBox="1"/>
          <p:nvPr/>
        </p:nvSpPr>
        <p:spPr>
          <a:xfrm>
            <a:off x="7549869" y="2127153"/>
            <a:ext cx="4110754" cy="263668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lnSpc>
                <a:spcPct val="150000"/>
              </a:lnSpc>
            </a:pPr>
            <a:r>
              <a:rPr lang="es-MX" sz="1400" dirty="0"/>
              <a:t>Considerar el siguiente caso: Alice y Bob reservarán un asiento en un teatro. Los asientos están numerados.</a:t>
            </a:r>
          </a:p>
          <a:p>
            <a:pPr algn="just">
              <a:lnSpc>
                <a:spcPct val="150000"/>
              </a:lnSpc>
            </a:pPr>
            <a:r>
              <a:rPr lang="es-MX" sz="1400" dirty="0"/>
              <a:t>El proceso de reservación es el siguiente:</a:t>
            </a:r>
          </a:p>
          <a:p>
            <a:pPr marL="342900" indent="-342900" algn="just">
              <a:lnSpc>
                <a:spcPct val="150000"/>
              </a:lnSpc>
              <a:buFont typeface="+mj-lt"/>
              <a:buAutoNum type="arabicPeriod"/>
            </a:pPr>
            <a:r>
              <a:rPr lang="es-MX" sz="1400" dirty="0"/>
              <a:t>Lee la tabla de reservaciones para encontrar el siguiente asiento vacío</a:t>
            </a:r>
          </a:p>
          <a:p>
            <a:pPr marL="342900" indent="-342900" algn="just">
              <a:lnSpc>
                <a:spcPct val="150000"/>
              </a:lnSpc>
              <a:buFont typeface="+mj-lt"/>
              <a:buAutoNum type="arabicPeriod"/>
            </a:pPr>
            <a:r>
              <a:rPr lang="es-MX" sz="1400" dirty="0"/>
              <a:t>Actualiza la fila para asignar al cliente que se sentará en el asiento vacío</a:t>
            </a:r>
          </a:p>
        </p:txBody>
      </p:sp>
      <p:sp>
        <p:nvSpPr>
          <p:cNvPr id="6" name="Down Arrow 5"/>
          <p:cNvSpPr/>
          <p:nvPr/>
        </p:nvSpPr>
        <p:spPr>
          <a:xfrm>
            <a:off x="1626499" y="4827337"/>
            <a:ext cx="445062" cy="3044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7" name="Down Arrow 6"/>
          <p:cNvSpPr/>
          <p:nvPr/>
        </p:nvSpPr>
        <p:spPr>
          <a:xfrm>
            <a:off x="3834275" y="4859706"/>
            <a:ext cx="445062" cy="3044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Down Arrow 7"/>
          <p:cNvSpPr/>
          <p:nvPr/>
        </p:nvSpPr>
        <p:spPr>
          <a:xfrm>
            <a:off x="6058235" y="4859706"/>
            <a:ext cx="445062" cy="3044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 name="TextBox 8"/>
          <p:cNvSpPr txBox="1"/>
          <p:nvPr/>
        </p:nvSpPr>
        <p:spPr>
          <a:xfrm>
            <a:off x="813544" y="5570598"/>
            <a:ext cx="1978208" cy="461665"/>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s-MX" sz="1200" dirty="0"/>
              <a:t>Alice obtiene el asiento 100 y Bob el asiento 101</a:t>
            </a:r>
          </a:p>
        </p:txBody>
      </p:sp>
      <p:sp>
        <p:nvSpPr>
          <p:cNvPr id="10" name="TextBox 9"/>
          <p:cNvSpPr txBox="1"/>
          <p:nvPr/>
        </p:nvSpPr>
        <p:spPr>
          <a:xfrm>
            <a:off x="3067702" y="5570598"/>
            <a:ext cx="1978208" cy="1015663"/>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s-MX" sz="1200" dirty="0"/>
              <a:t>Alice y Bob reciben el asiento 100 como disponible. Alice reserva primero pero Bob sobrescribe el registro</a:t>
            </a:r>
          </a:p>
        </p:txBody>
      </p:sp>
      <p:sp>
        <p:nvSpPr>
          <p:cNvPr id="11" name="TextBox 10"/>
          <p:cNvSpPr txBox="1"/>
          <p:nvPr/>
        </p:nvSpPr>
        <p:spPr>
          <a:xfrm>
            <a:off x="5289492" y="5549819"/>
            <a:ext cx="1978208" cy="1015663"/>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s-MX" sz="1200" dirty="0"/>
              <a:t>Alice y Bob reciben el asiento 100 como disponible, Bob reserva primero y luego Alice sobrescribe a Bob </a:t>
            </a:r>
          </a:p>
        </p:txBody>
      </p:sp>
      <p:pic>
        <p:nvPicPr>
          <p:cNvPr id="3" name="Recorded Sound">
            <a:hlinkClick r:id="" action="ppaction://media"/>
            <a:extLst>
              <a:ext uri="{FF2B5EF4-FFF2-40B4-BE49-F238E27FC236}">
                <a16:creationId xmlns:a16="http://schemas.microsoft.com/office/drawing/2014/main" id="{1B081CA5-D89A-477C-80F5-807BCB5076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78596" y="783418"/>
            <a:ext cx="609600" cy="609600"/>
          </a:xfrm>
          <a:prstGeom prst="rect">
            <a:avLst/>
          </a:prstGeom>
        </p:spPr>
      </p:pic>
    </p:spTree>
    <p:extLst>
      <p:ext uri="{BB962C8B-B14F-4D97-AF65-F5344CB8AC3E}">
        <p14:creationId xmlns:p14="http://schemas.microsoft.com/office/powerpoint/2010/main" val="4047627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0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88900"/>
            <a:ext cx="10131425" cy="1456267"/>
          </a:xfrm>
        </p:spPr>
        <p:txBody>
          <a:bodyPr/>
          <a:lstStyle/>
          <a:p>
            <a:r>
              <a:rPr lang="es-MX" dirty="0"/>
              <a:t>Reglas de la norma ACID</a:t>
            </a:r>
          </a:p>
        </p:txBody>
      </p:sp>
      <p:sp>
        <p:nvSpPr>
          <p:cNvPr id="3" name="Content Placeholder 2"/>
          <p:cNvSpPr>
            <a:spLocks noGrp="1"/>
          </p:cNvSpPr>
          <p:nvPr>
            <p:ph idx="1"/>
          </p:nvPr>
        </p:nvSpPr>
        <p:spPr>
          <a:xfrm>
            <a:off x="685801" y="1545167"/>
            <a:ext cx="10554220" cy="3886312"/>
          </a:xfrm>
        </p:spPr>
        <p:txBody>
          <a:bodyPr>
            <a:noAutofit/>
          </a:bodyPr>
          <a:lstStyle/>
          <a:p>
            <a:pPr>
              <a:lnSpc>
                <a:spcPct val="150000"/>
              </a:lnSpc>
            </a:pPr>
            <a:r>
              <a:rPr lang="es-MX" sz="1600" b="1" dirty="0"/>
              <a:t>Atomicidad: </a:t>
            </a:r>
            <a:r>
              <a:rPr lang="es-MX" sz="1600" dirty="0"/>
              <a:t>La transacción es todo o nada. Si alguna parte de la transacción no se completa toda la operación es cancelada y deshecha.</a:t>
            </a:r>
          </a:p>
          <a:p>
            <a:pPr>
              <a:lnSpc>
                <a:spcPct val="150000"/>
              </a:lnSpc>
            </a:pPr>
            <a:r>
              <a:rPr lang="es-MX" sz="1600" b="1" dirty="0"/>
              <a:t>Consistencia: </a:t>
            </a:r>
            <a:r>
              <a:rPr lang="es-MX" sz="1600" dirty="0"/>
              <a:t>Cuando la transacción es completada esta deja la base de datos en un “estado válido”. Por ejemplo al borrar un registro de una tabla padre, las respectivas filas de las tablas hijos que hacían referencia a ese registro deben ser eliminados (ON CASCADE DELETE).</a:t>
            </a:r>
          </a:p>
          <a:p>
            <a:pPr>
              <a:lnSpc>
                <a:spcPct val="150000"/>
              </a:lnSpc>
            </a:pPr>
            <a:r>
              <a:rPr lang="es-MX" sz="1600" b="1" dirty="0"/>
              <a:t>Aislamiento: </a:t>
            </a:r>
            <a:r>
              <a:rPr lang="es-MX" sz="1600" dirty="0"/>
              <a:t>Cuando una transacción está activa si otros procesos quieren acceder a algún registro involucrado debe proveerles del contenido previo a la transacción de esos registros o bloquear el acceso al proceso hasta que la transacción este completa</a:t>
            </a:r>
          </a:p>
          <a:p>
            <a:pPr>
              <a:lnSpc>
                <a:spcPct val="150000"/>
              </a:lnSpc>
            </a:pPr>
            <a:r>
              <a:rPr lang="es-MX" sz="1600" b="1" dirty="0"/>
              <a:t>Durabilidad: </a:t>
            </a:r>
            <a:r>
              <a:rPr lang="es-MX" sz="1600" dirty="0"/>
              <a:t>Se refiere a la capacidad de la base de datos de protegerse ante fallos en esta, así si los datos de la base de datos llegan a corromperse se pueden revertir a un estado válido. Las bases de datos logran esto usando </a:t>
            </a:r>
            <a:r>
              <a:rPr lang="es-MX" sz="1600" i="1" dirty="0" err="1"/>
              <a:t>logs</a:t>
            </a:r>
            <a:r>
              <a:rPr lang="es-MX" sz="1600" i="1" dirty="0"/>
              <a:t> de transacciones </a:t>
            </a:r>
            <a:r>
              <a:rPr lang="es-MX" sz="1600" dirty="0"/>
              <a:t>o </a:t>
            </a:r>
            <a:r>
              <a:rPr lang="es-MX" sz="1600" i="1" dirty="0" err="1"/>
              <a:t>transaction</a:t>
            </a:r>
            <a:r>
              <a:rPr lang="es-MX" sz="1600" i="1" dirty="0"/>
              <a:t> </a:t>
            </a:r>
            <a:r>
              <a:rPr lang="es-MX" sz="1600" i="1" dirty="0" err="1"/>
              <a:t>logs</a:t>
            </a:r>
            <a:r>
              <a:rPr lang="es-MX" sz="1600" i="1" dirty="0"/>
              <a:t>.</a:t>
            </a:r>
            <a:endParaRPr lang="es-MX" sz="1600" b="1" dirty="0"/>
          </a:p>
          <a:p>
            <a:endParaRPr lang="es-MX" b="1" dirty="0"/>
          </a:p>
        </p:txBody>
      </p:sp>
      <p:pic>
        <p:nvPicPr>
          <p:cNvPr id="4" name="Recorded Sound">
            <a:hlinkClick r:id="" action="ppaction://media"/>
            <a:extLst>
              <a:ext uri="{FF2B5EF4-FFF2-40B4-BE49-F238E27FC236}">
                <a16:creationId xmlns:a16="http://schemas.microsoft.com/office/drawing/2014/main" id="{82BC620E-78B2-402A-9307-635A3975023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92358" y="512233"/>
            <a:ext cx="609600" cy="609600"/>
          </a:xfrm>
          <a:prstGeom prst="rect">
            <a:avLst/>
          </a:prstGeom>
        </p:spPr>
      </p:pic>
    </p:spTree>
    <p:extLst>
      <p:ext uri="{BB962C8B-B14F-4D97-AF65-F5344CB8AC3E}">
        <p14:creationId xmlns:p14="http://schemas.microsoft.com/office/powerpoint/2010/main" val="1199106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39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dirty="0"/>
              <a:t>Transacciones (Cont.)</a:t>
            </a:r>
          </a:p>
        </p:txBody>
      </p:sp>
      <p:sp>
        <p:nvSpPr>
          <p:cNvPr id="4" name="Content Placeholder 2"/>
          <p:cNvSpPr>
            <a:spLocks noGrp="1"/>
          </p:cNvSpPr>
          <p:nvPr>
            <p:ph idx="1"/>
          </p:nvPr>
        </p:nvSpPr>
        <p:spPr>
          <a:xfrm>
            <a:off x="685801" y="2065867"/>
            <a:ext cx="9894046" cy="3937000"/>
          </a:xfrm>
        </p:spPr>
        <p:txBody>
          <a:bodyPr>
            <a:normAutofit/>
          </a:bodyPr>
          <a:lstStyle/>
          <a:p>
            <a:pPr>
              <a:lnSpc>
                <a:spcPct val="150000"/>
              </a:lnSpc>
            </a:pPr>
            <a:r>
              <a:rPr lang="es-MX" sz="2800" dirty="0"/>
              <a:t>Tres operaciones esenciales en una transacción:</a:t>
            </a:r>
          </a:p>
          <a:p>
            <a:pPr lvl="1">
              <a:lnSpc>
                <a:spcPct val="150000"/>
              </a:lnSpc>
            </a:pPr>
            <a:r>
              <a:rPr lang="es-MX" sz="2400" dirty="0"/>
              <a:t>BEGIN: Inicia una transacción</a:t>
            </a:r>
          </a:p>
          <a:p>
            <a:pPr lvl="1">
              <a:lnSpc>
                <a:spcPct val="150000"/>
              </a:lnSpc>
            </a:pPr>
            <a:r>
              <a:rPr lang="es-MX" sz="2400" dirty="0"/>
              <a:t>COMMIT: Hace a la transacción parte irreversible y permanente de la base de datos</a:t>
            </a:r>
          </a:p>
          <a:p>
            <a:pPr lvl="1">
              <a:lnSpc>
                <a:spcPct val="150000"/>
              </a:lnSpc>
            </a:pPr>
            <a:r>
              <a:rPr lang="es-MX" sz="2400" dirty="0"/>
              <a:t>ROLLBACK: Deshace las operaciones hechas en la transacción</a:t>
            </a:r>
          </a:p>
          <a:p>
            <a:pPr>
              <a:lnSpc>
                <a:spcPct val="150000"/>
              </a:lnSpc>
            </a:pPr>
            <a:endParaRPr lang="es-MX" sz="3200" dirty="0"/>
          </a:p>
        </p:txBody>
      </p:sp>
      <p:pic>
        <p:nvPicPr>
          <p:cNvPr id="3" name="Recorded Sound">
            <a:hlinkClick r:id="" action="ppaction://media"/>
            <a:extLst>
              <a:ext uri="{FF2B5EF4-FFF2-40B4-BE49-F238E27FC236}">
                <a16:creationId xmlns:a16="http://schemas.microsoft.com/office/drawing/2014/main" id="{A374EC74-04D7-470F-9509-ABC47E8715C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84489" y="723106"/>
            <a:ext cx="609600" cy="609600"/>
          </a:xfrm>
          <a:prstGeom prst="rect">
            <a:avLst/>
          </a:prstGeom>
        </p:spPr>
      </p:pic>
    </p:spTree>
    <p:extLst>
      <p:ext uri="{BB962C8B-B14F-4D97-AF65-F5344CB8AC3E}">
        <p14:creationId xmlns:p14="http://schemas.microsoft.com/office/powerpoint/2010/main" val="2891339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82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t>
            </a:r>
            <a:r>
              <a:rPr lang="es-SV" dirty="0" err="1"/>
              <a:t>atrón</a:t>
            </a:r>
            <a:r>
              <a:rPr lang="es-SV" dirty="0"/>
              <a:t> de 4 capas</a:t>
            </a:r>
          </a:p>
        </p:txBody>
      </p:sp>
      <p:sp>
        <p:nvSpPr>
          <p:cNvPr id="3" name="Content Placeholder 2"/>
          <p:cNvSpPr>
            <a:spLocks noGrp="1"/>
          </p:cNvSpPr>
          <p:nvPr>
            <p:ph idx="1"/>
          </p:nvPr>
        </p:nvSpPr>
        <p:spPr>
          <a:xfrm>
            <a:off x="1120000" y="1825625"/>
            <a:ext cx="10233800" cy="2311369"/>
          </a:xfrm>
        </p:spPr>
        <p:txBody>
          <a:bodyPr/>
          <a:lstStyle/>
          <a:p>
            <a:pPr marL="0" indent="0">
              <a:buNone/>
            </a:pPr>
            <a:r>
              <a:rPr lang="en-US" dirty="0" err="1"/>
              <a:t>Muchas</a:t>
            </a:r>
            <a:r>
              <a:rPr lang="en-US" dirty="0"/>
              <a:t> </a:t>
            </a:r>
            <a:r>
              <a:rPr lang="en-US" dirty="0" err="1"/>
              <a:t>veces</a:t>
            </a:r>
            <a:r>
              <a:rPr lang="en-US" dirty="0"/>
              <a:t> </a:t>
            </a:r>
            <a:r>
              <a:rPr lang="en-US" dirty="0" err="1"/>
              <a:t>necesitamos</a:t>
            </a:r>
            <a:r>
              <a:rPr lang="en-US" dirty="0"/>
              <a:t> </a:t>
            </a:r>
            <a:r>
              <a:rPr lang="en-US" dirty="0" err="1"/>
              <a:t>ejecutar</a:t>
            </a:r>
            <a:r>
              <a:rPr lang="en-US" dirty="0"/>
              <a:t> </a:t>
            </a:r>
            <a:r>
              <a:rPr lang="en-US" dirty="0" err="1"/>
              <a:t>cierta</a:t>
            </a:r>
            <a:r>
              <a:rPr lang="en-US" dirty="0"/>
              <a:t> </a:t>
            </a:r>
            <a:r>
              <a:rPr lang="en-US" dirty="0" err="1"/>
              <a:t>lógica</a:t>
            </a:r>
            <a:r>
              <a:rPr lang="en-US" dirty="0"/>
              <a:t> de </a:t>
            </a:r>
            <a:r>
              <a:rPr lang="en-US" dirty="0" err="1"/>
              <a:t>negocio</a:t>
            </a:r>
            <a:r>
              <a:rPr lang="en-US" dirty="0"/>
              <a:t> antes de </a:t>
            </a:r>
            <a:r>
              <a:rPr lang="en-US" dirty="0" err="1"/>
              <a:t>persistir</a:t>
            </a:r>
            <a:r>
              <a:rPr lang="en-US" dirty="0"/>
              <a:t> </a:t>
            </a:r>
            <a:r>
              <a:rPr lang="en-US" dirty="0" err="1"/>
              <a:t>alguna</a:t>
            </a:r>
            <a:r>
              <a:rPr lang="en-US" dirty="0"/>
              <a:t> </a:t>
            </a:r>
            <a:r>
              <a:rPr lang="en-US" dirty="0" err="1"/>
              <a:t>información</a:t>
            </a:r>
            <a:r>
              <a:rPr lang="en-US" dirty="0"/>
              <a:t>.</a:t>
            </a:r>
          </a:p>
          <a:p>
            <a:pPr marL="0" indent="0">
              <a:buNone/>
            </a:pPr>
            <a:r>
              <a:rPr lang="en-US" dirty="0"/>
              <a:t>Los DAO y repositories, sin embargo, </a:t>
            </a:r>
            <a:r>
              <a:rPr lang="en-US" dirty="0" err="1"/>
              <a:t>solamente</a:t>
            </a:r>
            <a:r>
              <a:rPr lang="en-US" dirty="0"/>
              <a:t> </a:t>
            </a:r>
            <a:r>
              <a:rPr lang="en-US" dirty="0" err="1"/>
              <a:t>proveen</a:t>
            </a:r>
            <a:r>
              <a:rPr lang="en-US" dirty="0"/>
              <a:t> de </a:t>
            </a:r>
            <a:r>
              <a:rPr lang="en-US" dirty="0" err="1"/>
              <a:t>acceso</a:t>
            </a:r>
            <a:r>
              <a:rPr lang="en-US" dirty="0"/>
              <a:t> a la base de </a:t>
            </a:r>
            <a:r>
              <a:rPr lang="en-US" dirty="0" err="1"/>
              <a:t>datos</a:t>
            </a:r>
            <a:r>
              <a:rPr lang="en-US" dirty="0"/>
              <a:t>. </a:t>
            </a:r>
            <a:r>
              <a:rPr lang="en-US" dirty="0" err="1"/>
              <a:t>Dicha</a:t>
            </a:r>
            <a:r>
              <a:rPr lang="en-US" dirty="0"/>
              <a:t> </a:t>
            </a:r>
            <a:r>
              <a:rPr lang="en-US" dirty="0" err="1"/>
              <a:t>lógica</a:t>
            </a:r>
            <a:r>
              <a:rPr lang="en-US" dirty="0"/>
              <a:t> </a:t>
            </a:r>
            <a:r>
              <a:rPr lang="en-US" dirty="0" err="1"/>
              <a:t>difiere</a:t>
            </a:r>
            <a:r>
              <a:rPr lang="en-US" dirty="0"/>
              <a:t> de </a:t>
            </a:r>
            <a:r>
              <a:rPr lang="en-US" dirty="0" err="1"/>
              <a:t>los</a:t>
            </a:r>
            <a:r>
              <a:rPr lang="en-US" dirty="0"/>
              <a:t> </a:t>
            </a:r>
            <a:r>
              <a:rPr lang="en-US" dirty="0" err="1"/>
              <a:t>objetivos</a:t>
            </a:r>
            <a:r>
              <a:rPr lang="en-US" dirty="0"/>
              <a:t> de </a:t>
            </a:r>
            <a:r>
              <a:rPr lang="en-US" dirty="0" err="1"/>
              <a:t>estos</a:t>
            </a:r>
            <a:r>
              <a:rPr lang="en-US" dirty="0"/>
              <a:t> </a:t>
            </a:r>
            <a:r>
              <a:rPr lang="en-US" dirty="0" err="1"/>
              <a:t>patrones</a:t>
            </a:r>
            <a:r>
              <a:rPr lang="en-US" dirty="0"/>
              <a:t>.</a:t>
            </a:r>
          </a:p>
          <a:p>
            <a:pPr marL="0" indent="0">
              <a:buNone/>
            </a:pPr>
            <a:endParaRPr lang="es-SV" dirty="0"/>
          </a:p>
        </p:txBody>
      </p:sp>
      <p:sp>
        <p:nvSpPr>
          <p:cNvPr id="6" name="Rectangle 5">
            <a:extLst>
              <a:ext uri="{FF2B5EF4-FFF2-40B4-BE49-F238E27FC236}">
                <a16:creationId xmlns:a16="http://schemas.microsoft.com/office/drawing/2014/main" id="{32CC9A7C-84CE-4E0F-AAAE-C00DCE33BD78}"/>
              </a:ext>
            </a:extLst>
          </p:cNvPr>
          <p:cNvSpPr/>
          <p:nvPr/>
        </p:nvSpPr>
        <p:spPr>
          <a:xfrm>
            <a:off x="2796466" y="4271931"/>
            <a:ext cx="1269506" cy="16867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Web (Controller)</a:t>
            </a:r>
            <a:endParaRPr lang="es-SV" dirty="0"/>
          </a:p>
        </p:txBody>
      </p:sp>
      <p:sp>
        <p:nvSpPr>
          <p:cNvPr id="7" name="Rectangle 6">
            <a:extLst>
              <a:ext uri="{FF2B5EF4-FFF2-40B4-BE49-F238E27FC236}">
                <a16:creationId xmlns:a16="http://schemas.microsoft.com/office/drawing/2014/main" id="{B9E2F147-7C92-4B81-AC85-5DD3D91C88E7}"/>
              </a:ext>
            </a:extLst>
          </p:cNvPr>
          <p:cNvSpPr/>
          <p:nvPr/>
        </p:nvSpPr>
        <p:spPr>
          <a:xfrm>
            <a:off x="4989250" y="4271931"/>
            <a:ext cx="2068498" cy="628543"/>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Repository (Spring Data)</a:t>
            </a:r>
            <a:endParaRPr lang="es-SV" dirty="0"/>
          </a:p>
        </p:txBody>
      </p:sp>
      <p:sp>
        <p:nvSpPr>
          <p:cNvPr id="9" name="Rectangle 8">
            <a:extLst>
              <a:ext uri="{FF2B5EF4-FFF2-40B4-BE49-F238E27FC236}">
                <a16:creationId xmlns:a16="http://schemas.microsoft.com/office/drawing/2014/main" id="{B7B31296-CC80-4873-9F5D-B57985949229}"/>
              </a:ext>
            </a:extLst>
          </p:cNvPr>
          <p:cNvSpPr/>
          <p:nvPr/>
        </p:nvSpPr>
        <p:spPr>
          <a:xfrm>
            <a:off x="4989250" y="5314162"/>
            <a:ext cx="2068498" cy="628543"/>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Data Access Object (DAO)</a:t>
            </a:r>
            <a:endParaRPr lang="es-SV" dirty="0"/>
          </a:p>
        </p:txBody>
      </p:sp>
      <p:sp>
        <p:nvSpPr>
          <p:cNvPr id="11" name="Rectangle 10">
            <a:extLst>
              <a:ext uri="{FF2B5EF4-FFF2-40B4-BE49-F238E27FC236}">
                <a16:creationId xmlns:a16="http://schemas.microsoft.com/office/drawing/2014/main" id="{429C5991-45B3-43DD-9E70-EB73DEBE7F0A}"/>
              </a:ext>
            </a:extLst>
          </p:cNvPr>
          <p:cNvSpPr/>
          <p:nvPr/>
        </p:nvSpPr>
        <p:spPr>
          <a:xfrm>
            <a:off x="8346489" y="4271931"/>
            <a:ext cx="815266" cy="168675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DBMS</a:t>
            </a:r>
            <a:endParaRPr lang="es-SV" dirty="0"/>
          </a:p>
        </p:txBody>
      </p:sp>
      <p:sp>
        <p:nvSpPr>
          <p:cNvPr id="12" name="Rectangle 11">
            <a:extLst>
              <a:ext uri="{FF2B5EF4-FFF2-40B4-BE49-F238E27FC236}">
                <a16:creationId xmlns:a16="http://schemas.microsoft.com/office/drawing/2014/main" id="{E7DA0273-2184-4A7D-872C-E067B9F9FC73}"/>
              </a:ext>
            </a:extLst>
          </p:cNvPr>
          <p:cNvSpPr/>
          <p:nvPr/>
        </p:nvSpPr>
        <p:spPr>
          <a:xfrm>
            <a:off x="4909351" y="4199138"/>
            <a:ext cx="2228296" cy="183767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SV"/>
          </a:p>
        </p:txBody>
      </p:sp>
      <p:cxnSp>
        <p:nvCxnSpPr>
          <p:cNvPr id="16" name="Straight Arrow Connector 15">
            <a:extLst>
              <a:ext uri="{FF2B5EF4-FFF2-40B4-BE49-F238E27FC236}">
                <a16:creationId xmlns:a16="http://schemas.microsoft.com/office/drawing/2014/main" id="{197B8FAC-5F99-4111-9946-F55019EFA075}"/>
              </a:ext>
            </a:extLst>
          </p:cNvPr>
          <p:cNvCxnSpPr/>
          <p:nvPr/>
        </p:nvCxnSpPr>
        <p:spPr>
          <a:xfrm>
            <a:off x="7137647" y="4669654"/>
            <a:ext cx="12088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D19E48F8-0686-4692-94F0-1F7BD53D8F6D}"/>
              </a:ext>
            </a:extLst>
          </p:cNvPr>
          <p:cNvCxnSpPr/>
          <p:nvPr/>
        </p:nvCxnSpPr>
        <p:spPr>
          <a:xfrm flipH="1">
            <a:off x="7137647" y="5601810"/>
            <a:ext cx="12088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DE17399-2F38-4E35-84D3-74B6B165634E}"/>
              </a:ext>
            </a:extLst>
          </p:cNvPr>
          <p:cNvCxnSpPr>
            <a:cxnSpLocks/>
            <a:stCxn id="6" idx="3"/>
            <a:endCxn id="12" idx="1"/>
          </p:cNvCxnSpPr>
          <p:nvPr/>
        </p:nvCxnSpPr>
        <p:spPr>
          <a:xfrm>
            <a:off x="4065972" y="5115310"/>
            <a:ext cx="843379" cy="266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8509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DF62B-A0FC-44C5-9DAD-E4C8EC9D222F}"/>
              </a:ext>
            </a:extLst>
          </p:cNvPr>
          <p:cNvSpPr>
            <a:spLocks noGrp="1"/>
          </p:cNvSpPr>
          <p:nvPr>
            <p:ph type="title"/>
          </p:nvPr>
        </p:nvSpPr>
        <p:spPr/>
        <p:txBody>
          <a:bodyPr/>
          <a:lstStyle/>
          <a:p>
            <a:r>
              <a:rPr lang="en-US" dirty="0" err="1"/>
              <a:t>Capa</a:t>
            </a:r>
            <a:r>
              <a:rPr lang="en-US" dirty="0"/>
              <a:t> de </a:t>
            </a:r>
            <a:r>
              <a:rPr lang="en-US" dirty="0" err="1"/>
              <a:t>Servicio</a:t>
            </a:r>
            <a:endParaRPr lang="es-SV" dirty="0"/>
          </a:p>
        </p:txBody>
      </p:sp>
      <p:sp>
        <p:nvSpPr>
          <p:cNvPr id="3" name="Content Placeholder 2">
            <a:extLst>
              <a:ext uri="{FF2B5EF4-FFF2-40B4-BE49-F238E27FC236}">
                <a16:creationId xmlns:a16="http://schemas.microsoft.com/office/drawing/2014/main" id="{114D6E82-5B4A-4396-89FE-A19FE60C0CED}"/>
              </a:ext>
            </a:extLst>
          </p:cNvPr>
          <p:cNvSpPr>
            <a:spLocks noGrp="1"/>
          </p:cNvSpPr>
          <p:nvPr>
            <p:ph idx="1"/>
          </p:nvPr>
        </p:nvSpPr>
        <p:spPr>
          <a:xfrm>
            <a:off x="838200" y="1513135"/>
            <a:ext cx="10233800" cy="4351338"/>
          </a:xfrm>
        </p:spPr>
        <p:txBody>
          <a:bodyPr>
            <a:normAutofit/>
          </a:bodyPr>
          <a:lstStyle/>
          <a:p>
            <a:pPr marL="0" indent="0">
              <a:buNone/>
            </a:pPr>
            <a:r>
              <a:rPr lang="en-US" sz="2400" dirty="0"/>
              <a:t>La </a:t>
            </a:r>
            <a:r>
              <a:rPr lang="en-US" sz="2400" dirty="0" err="1"/>
              <a:t>capa</a:t>
            </a:r>
            <a:r>
              <a:rPr lang="en-US" sz="2400" dirty="0"/>
              <a:t> de </a:t>
            </a:r>
            <a:r>
              <a:rPr lang="en-US" sz="2400" dirty="0" err="1"/>
              <a:t>servicio</a:t>
            </a:r>
            <a:r>
              <a:rPr lang="en-US" sz="2400" dirty="0"/>
              <a:t> </a:t>
            </a:r>
            <a:r>
              <a:rPr lang="en-US" sz="2400" dirty="0" err="1"/>
              <a:t>nos</a:t>
            </a:r>
            <a:r>
              <a:rPr lang="en-US" sz="2400" dirty="0"/>
              <a:t> </a:t>
            </a:r>
            <a:r>
              <a:rPr lang="en-US" sz="2400" dirty="0" err="1"/>
              <a:t>permite</a:t>
            </a:r>
            <a:r>
              <a:rPr lang="en-US" sz="2400" dirty="0"/>
              <a:t> introducer </a:t>
            </a:r>
            <a:r>
              <a:rPr lang="en-US" sz="2400" dirty="0" err="1"/>
              <a:t>dicha</a:t>
            </a:r>
            <a:r>
              <a:rPr lang="en-US" sz="2400" dirty="0"/>
              <a:t> </a:t>
            </a:r>
            <a:r>
              <a:rPr lang="en-US" sz="2400" dirty="0" err="1"/>
              <a:t>lógica</a:t>
            </a:r>
            <a:r>
              <a:rPr lang="en-US" sz="2400" dirty="0"/>
              <a:t>.</a:t>
            </a:r>
          </a:p>
          <a:p>
            <a:pPr marL="0" indent="0">
              <a:buNone/>
            </a:pPr>
            <a:r>
              <a:rPr lang="en-US" sz="2400" dirty="0"/>
              <a:t>Spring </a:t>
            </a:r>
            <a:r>
              <a:rPr lang="en-US" sz="2400" dirty="0" err="1"/>
              <a:t>nos</a:t>
            </a:r>
            <a:r>
              <a:rPr lang="en-US" sz="2400" dirty="0"/>
              <a:t> </a:t>
            </a:r>
            <a:r>
              <a:rPr lang="en-US" sz="2400" dirty="0" err="1"/>
              <a:t>permite</a:t>
            </a:r>
            <a:r>
              <a:rPr lang="en-US" sz="2400" dirty="0"/>
              <a:t> </a:t>
            </a:r>
            <a:r>
              <a:rPr lang="en-US" sz="2400" dirty="0" err="1"/>
              <a:t>crear</a:t>
            </a:r>
            <a:r>
              <a:rPr lang="en-US" sz="2400" dirty="0"/>
              <a:t> interfaces y </a:t>
            </a:r>
            <a:r>
              <a:rPr lang="en-US" sz="2400" dirty="0" err="1"/>
              <a:t>clases</a:t>
            </a:r>
            <a:r>
              <a:rPr lang="en-US" sz="2400" dirty="0"/>
              <a:t> (</a:t>
            </a:r>
            <a:r>
              <a:rPr lang="en-US" sz="2400" dirty="0" err="1"/>
              <a:t>como</a:t>
            </a:r>
            <a:r>
              <a:rPr lang="en-US" sz="2400" dirty="0"/>
              <a:t> los DAOs) que </a:t>
            </a:r>
            <a:r>
              <a:rPr lang="en-US" sz="2400" dirty="0" err="1"/>
              <a:t>representen</a:t>
            </a:r>
            <a:r>
              <a:rPr lang="en-US" sz="2400" dirty="0"/>
              <a:t> un </a:t>
            </a:r>
            <a:r>
              <a:rPr lang="en-US" sz="2400" dirty="0" err="1"/>
              <a:t>servicio</a:t>
            </a:r>
            <a:r>
              <a:rPr lang="en-US" sz="2400" dirty="0"/>
              <a:t> </a:t>
            </a:r>
            <a:r>
              <a:rPr lang="en-US" sz="2400" dirty="0" err="1"/>
              <a:t>determinado</a:t>
            </a:r>
            <a:r>
              <a:rPr lang="en-US" sz="2400" dirty="0"/>
              <a:t>.</a:t>
            </a:r>
          </a:p>
          <a:p>
            <a:pPr marL="0" indent="0">
              <a:buNone/>
            </a:pPr>
            <a:r>
              <a:rPr lang="en-US" sz="2400" dirty="0" err="1"/>
              <a:t>Normalmente</a:t>
            </a:r>
            <a:r>
              <a:rPr lang="en-US" sz="2400" dirty="0"/>
              <a:t>, </a:t>
            </a:r>
            <a:r>
              <a:rPr lang="en-US" sz="2400" dirty="0" err="1"/>
              <a:t>crearemos</a:t>
            </a:r>
            <a:r>
              <a:rPr lang="en-US" sz="2400" dirty="0"/>
              <a:t> un </a:t>
            </a:r>
            <a:r>
              <a:rPr lang="en-US" sz="2400" dirty="0" err="1"/>
              <a:t>servicio</a:t>
            </a:r>
            <a:r>
              <a:rPr lang="en-US" sz="2400" dirty="0"/>
              <a:t> para </a:t>
            </a:r>
            <a:r>
              <a:rPr lang="en-US" sz="2400" dirty="0" err="1"/>
              <a:t>cada</a:t>
            </a:r>
            <a:r>
              <a:rPr lang="en-US" sz="2400" dirty="0"/>
              <a:t> </a:t>
            </a:r>
            <a:r>
              <a:rPr lang="en-US" sz="2400" dirty="0" err="1"/>
              <a:t>entidad</a:t>
            </a:r>
            <a:r>
              <a:rPr lang="en-US" sz="2400" dirty="0"/>
              <a:t>, </a:t>
            </a:r>
            <a:r>
              <a:rPr lang="en-US" sz="2400" dirty="0" err="1"/>
              <a:t>como</a:t>
            </a:r>
            <a:r>
              <a:rPr lang="en-US" sz="2400" dirty="0"/>
              <a:t> los DAOs, por </a:t>
            </a:r>
            <a:r>
              <a:rPr lang="en-US" sz="2400" dirty="0" err="1"/>
              <a:t>ejemplo</a:t>
            </a:r>
            <a:r>
              <a:rPr lang="en-US" sz="2400" dirty="0"/>
              <a:t> </a:t>
            </a:r>
            <a:r>
              <a:rPr lang="en-US" sz="2400" dirty="0" err="1"/>
              <a:t>ClienteService</a:t>
            </a:r>
            <a:r>
              <a:rPr lang="en-US" sz="2400" dirty="0"/>
              <a:t>, </a:t>
            </a:r>
            <a:r>
              <a:rPr lang="en-US" sz="2400" dirty="0" err="1"/>
              <a:t>ProductoService</a:t>
            </a:r>
            <a:r>
              <a:rPr lang="en-US" sz="2400" dirty="0"/>
              <a:t>, etc.</a:t>
            </a:r>
          </a:p>
          <a:p>
            <a:pPr marL="0" indent="0">
              <a:buNone/>
            </a:pPr>
            <a:r>
              <a:rPr lang="en-US" sz="2400" dirty="0"/>
              <a:t>Spring </a:t>
            </a:r>
            <a:r>
              <a:rPr lang="en-US" sz="2400" dirty="0" err="1"/>
              <a:t>nos</a:t>
            </a:r>
            <a:r>
              <a:rPr lang="en-US" sz="2400" dirty="0"/>
              <a:t> </a:t>
            </a:r>
            <a:r>
              <a:rPr lang="en-US" sz="2400" dirty="0" err="1"/>
              <a:t>provee</a:t>
            </a:r>
            <a:r>
              <a:rPr lang="en-US" sz="2400" dirty="0"/>
              <a:t> de la </a:t>
            </a:r>
            <a:r>
              <a:rPr lang="en-US" sz="2400" dirty="0" err="1"/>
              <a:t>anotación</a:t>
            </a:r>
            <a:r>
              <a:rPr lang="en-US" sz="2400" dirty="0"/>
              <a:t> @Service, la </a:t>
            </a:r>
            <a:r>
              <a:rPr lang="en-US" sz="2400" dirty="0" err="1"/>
              <a:t>cual</a:t>
            </a:r>
            <a:r>
              <a:rPr lang="en-US" sz="2400" dirty="0"/>
              <a:t> </a:t>
            </a:r>
            <a:r>
              <a:rPr lang="en-US" sz="2400" dirty="0" err="1"/>
              <a:t>nos</a:t>
            </a:r>
            <a:r>
              <a:rPr lang="en-US" sz="2400" dirty="0"/>
              <a:t> </a:t>
            </a:r>
            <a:r>
              <a:rPr lang="en-US" sz="2400" dirty="0" err="1"/>
              <a:t>permitirá</a:t>
            </a:r>
            <a:r>
              <a:rPr lang="en-US" sz="2400" dirty="0"/>
              <a:t> </a:t>
            </a:r>
            <a:r>
              <a:rPr lang="en-US" sz="2400" dirty="0" err="1"/>
              <a:t>inyectar</a:t>
            </a:r>
            <a:r>
              <a:rPr lang="en-US" sz="2400" dirty="0"/>
              <a:t> </a:t>
            </a:r>
            <a:r>
              <a:rPr lang="en-US" sz="2400" dirty="0" err="1"/>
              <a:t>automáticamente</a:t>
            </a:r>
            <a:r>
              <a:rPr lang="en-US" sz="2400" dirty="0"/>
              <a:t> el </a:t>
            </a:r>
            <a:r>
              <a:rPr lang="en-US" sz="2400" dirty="0" err="1"/>
              <a:t>objeto</a:t>
            </a:r>
            <a:r>
              <a:rPr lang="en-US" sz="2400" dirty="0"/>
              <a:t> de </a:t>
            </a:r>
            <a:r>
              <a:rPr lang="en-US" sz="2400" dirty="0" err="1"/>
              <a:t>servicio</a:t>
            </a:r>
            <a:r>
              <a:rPr lang="en-US" sz="2400" dirty="0"/>
              <a:t> para </a:t>
            </a:r>
            <a:r>
              <a:rPr lang="en-US" sz="2400" dirty="0" err="1"/>
              <a:t>su</a:t>
            </a:r>
            <a:r>
              <a:rPr lang="en-US" sz="2400" dirty="0"/>
              <a:t> </a:t>
            </a:r>
            <a:r>
              <a:rPr lang="en-US" sz="2400" dirty="0" err="1"/>
              <a:t>utilización</a:t>
            </a:r>
            <a:r>
              <a:rPr lang="en-US" sz="2400" dirty="0"/>
              <a:t> (similar a la </a:t>
            </a:r>
            <a:r>
              <a:rPr lang="en-US" sz="2400" dirty="0" err="1"/>
              <a:t>inyección</a:t>
            </a:r>
            <a:r>
              <a:rPr lang="en-US" sz="2400" dirty="0"/>
              <a:t> de un DAO o </a:t>
            </a:r>
            <a:r>
              <a:rPr lang="en-US" sz="2400" dirty="0" err="1"/>
              <a:t>repositorio</a:t>
            </a:r>
            <a:r>
              <a:rPr lang="en-US" sz="2400" dirty="0"/>
              <a:t>)</a:t>
            </a:r>
          </a:p>
          <a:p>
            <a:pPr marL="0" indent="0">
              <a:buNone/>
            </a:pPr>
            <a:r>
              <a:rPr lang="en-US" sz="2400" dirty="0"/>
              <a:t>La </a:t>
            </a:r>
            <a:r>
              <a:rPr lang="en-US" sz="2400" dirty="0" err="1"/>
              <a:t>persistencia</a:t>
            </a:r>
            <a:r>
              <a:rPr lang="en-US" sz="2400" dirty="0"/>
              <a:t> de los </a:t>
            </a:r>
            <a:r>
              <a:rPr lang="en-US" sz="2400" dirty="0" err="1"/>
              <a:t>datos</a:t>
            </a:r>
            <a:r>
              <a:rPr lang="en-US" sz="2400" dirty="0"/>
              <a:t> la </a:t>
            </a:r>
            <a:r>
              <a:rPr lang="en-US" sz="2400" dirty="0" err="1"/>
              <a:t>haremos</a:t>
            </a:r>
            <a:r>
              <a:rPr lang="en-US" sz="2400" dirty="0"/>
              <a:t> </a:t>
            </a:r>
            <a:r>
              <a:rPr lang="en-US" sz="2400" dirty="0" err="1"/>
              <a:t>entonces</a:t>
            </a:r>
            <a:r>
              <a:rPr lang="en-US" sz="2400" dirty="0"/>
              <a:t> </a:t>
            </a:r>
            <a:r>
              <a:rPr lang="en-US" sz="2400" dirty="0" err="1"/>
              <a:t>desde</a:t>
            </a:r>
            <a:r>
              <a:rPr lang="en-US" sz="2400" dirty="0"/>
              <a:t> el </a:t>
            </a:r>
            <a:r>
              <a:rPr lang="en-US" sz="2400" dirty="0" err="1"/>
              <a:t>servicio</a:t>
            </a:r>
            <a:r>
              <a:rPr lang="en-US" sz="2400" dirty="0"/>
              <a:t> y no </a:t>
            </a:r>
            <a:r>
              <a:rPr lang="en-US" sz="2400" dirty="0" err="1"/>
              <a:t>desde</a:t>
            </a:r>
            <a:r>
              <a:rPr lang="en-US" sz="2400" dirty="0"/>
              <a:t> el </a:t>
            </a:r>
            <a:r>
              <a:rPr lang="en-US" sz="2400" dirty="0" err="1"/>
              <a:t>controlador</a:t>
            </a:r>
            <a:r>
              <a:rPr lang="en-US" sz="2400" dirty="0"/>
              <a:t>. (</a:t>
            </a:r>
            <a:r>
              <a:rPr lang="en-US" sz="2400" dirty="0" err="1"/>
              <a:t>Esto</a:t>
            </a:r>
            <a:r>
              <a:rPr lang="en-US" sz="2400" dirty="0"/>
              <a:t> </a:t>
            </a:r>
            <a:r>
              <a:rPr lang="en-US" sz="2400" dirty="0" err="1"/>
              <a:t>significa</a:t>
            </a:r>
            <a:r>
              <a:rPr lang="en-US" sz="2400" dirty="0"/>
              <a:t> que </a:t>
            </a:r>
            <a:r>
              <a:rPr lang="en-US" sz="2400" dirty="0" err="1"/>
              <a:t>ya</a:t>
            </a:r>
            <a:r>
              <a:rPr lang="en-US" sz="2400" dirty="0"/>
              <a:t> no </a:t>
            </a:r>
            <a:r>
              <a:rPr lang="en-US" sz="2400" dirty="0" err="1"/>
              <a:t>tendremos</a:t>
            </a:r>
            <a:r>
              <a:rPr lang="en-US" sz="2400" dirty="0"/>
              <a:t> los DAOs </a:t>
            </a:r>
            <a:r>
              <a:rPr lang="en-US" sz="2400" dirty="0" err="1"/>
              <a:t>en</a:t>
            </a:r>
            <a:r>
              <a:rPr lang="en-US" sz="2400" dirty="0"/>
              <a:t> </a:t>
            </a:r>
            <a:r>
              <a:rPr lang="en-US" sz="2400" dirty="0" err="1"/>
              <a:t>nuestro</a:t>
            </a:r>
            <a:r>
              <a:rPr lang="en-US" sz="2400" dirty="0"/>
              <a:t> </a:t>
            </a:r>
            <a:r>
              <a:rPr lang="en-US" sz="2400" dirty="0" err="1"/>
              <a:t>controlador</a:t>
            </a:r>
            <a:r>
              <a:rPr lang="en-US" sz="2400" dirty="0"/>
              <a:t>)</a:t>
            </a:r>
          </a:p>
        </p:txBody>
      </p:sp>
    </p:spTree>
    <p:extLst>
      <p:ext uri="{BB962C8B-B14F-4D97-AF65-F5344CB8AC3E}">
        <p14:creationId xmlns:p14="http://schemas.microsoft.com/office/powerpoint/2010/main" val="149557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CA23E-8DA3-4259-B984-54CBBD7D77B2}"/>
              </a:ext>
            </a:extLst>
          </p:cNvPr>
          <p:cNvSpPr>
            <a:spLocks noGrp="1"/>
          </p:cNvSpPr>
          <p:nvPr>
            <p:ph type="title"/>
          </p:nvPr>
        </p:nvSpPr>
        <p:spPr/>
        <p:txBody>
          <a:bodyPr/>
          <a:lstStyle/>
          <a:p>
            <a:r>
              <a:rPr lang="en-US" dirty="0" err="1"/>
              <a:t>Objetivo</a:t>
            </a:r>
            <a:r>
              <a:rPr lang="en-US" dirty="0"/>
              <a:t> de la </a:t>
            </a:r>
            <a:r>
              <a:rPr lang="en-US" dirty="0" err="1"/>
              <a:t>capa</a:t>
            </a:r>
            <a:r>
              <a:rPr lang="en-US" dirty="0"/>
              <a:t> de </a:t>
            </a:r>
            <a:r>
              <a:rPr lang="en-US" dirty="0" err="1"/>
              <a:t>servicio</a:t>
            </a:r>
            <a:endParaRPr lang="es-SV" dirty="0"/>
          </a:p>
        </p:txBody>
      </p:sp>
      <p:sp>
        <p:nvSpPr>
          <p:cNvPr id="3" name="Content Placeholder 2">
            <a:extLst>
              <a:ext uri="{FF2B5EF4-FFF2-40B4-BE49-F238E27FC236}">
                <a16:creationId xmlns:a16="http://schemas.microsoft.com/office/drawing/2014/main" id="{402EABD5-1E95-4EDF-A042-5AA5D5E2564B}"/>
              </a:ext>
            </a:extLst>
          </p:cNvPr>
          <p:cNvSpPr>
            <a:spLocks noGrp="1"/>
          </p:cNvSpPr>
          <p:nvPr>
            <p:ph idx="1"/>
          </p:nvPr>
        </p:nvSpPr>
        <p:spPr/>
        <p:txBody>
          <a:bodyPr/>
          <a:lstStyle/>
          <a:p>
            <a:r>
              <a:rPr lang="en-US" dirty="0"/>
              <a:t>A </a:t>
            </a:r>
            <a:r>
              <a:rPr lang="en-US" dirty="0" err="1"/>
              <a:t>parte</a:t>
            </a:r>
            <a:r>
              <a:rPr lang="en-US" dirty="0"/>
              <a:t> de </a:t>
            </a:r>
            <a:r>
              <a:rPr lang="en-US" dirty="0" err="1"/>
              <a:t>adicionar</a:t>
            </a:r>
            <a:r>
              <a:rPr lang="en-US" dirty="0"/>
              <a:t> </a:t>
            </a:r>
            <a:r>
              <a:rPr lang="en-US" dirty="0" err="1"/>
              <a:t>lógica</a:t>
            </a:r>
            <a:r>
              <a:rPr lang="en-US" dirty="0"/>
              <a:t> de </a:t>
            </a:r>
            <a:r>
              <a:rPr lang="en-US" dirty="0" err="1"/>
              <a:t>negocio</a:t>
            </a:r>
            <a:r>
              <a:rPr lang="en-US" dirty="0"/>
              <a:t>, </a:t>
            </a:r>
            <a:r>
              <a:rPr lang="en-US" dirty="0" err="1"/>
              <a:t>su</a:t>
            </a:r>
            <a:r>
              <a:rPr lang="en-US" dirty="0"/>
              <a:t> </a:t>
            </a:r>
            <a:r>
              <a:rPr lang="en-US" dirty="0" err="1"/>
              <a:t>objetivo</a:t>
            </a:r>
            <a:r>
              <a:rPr lang="en-US" dirty="0"/>
              <a:t> </a:t>
            </a:r>
            <a:r>
              <a:rPr lang="en-US" dirty="0" err="1"/>
              <a:t>es</a:t>
            </a:r>
            <a:r>
              <a:rPr lang="en-US" dirty="0"/>
              <a:t> </a:t>
            </a:r>
            <a:r>
              <a:rPr lang="en-US" dirty="0" err="1"/>
              <a:t>proveernos</a:t>
            </a:r>
            <a:r>
              <a:rPr lang="en-US" dirty="0"/>
              <a:t> de </a:t>
            </a:r>
            <a:r>
              <a:rPr lang="en-US" dirty="0" err="1"/>
              <a:t>métodos</a:t>
            </a:r>
            <a:r>
              <a:rPr lang="en-US" dirty="0"/>
              <a:t> que </a:t>
            </a:r>
            <a:r>
              <a:rPr lang="en-US" dirty="0" err="1"/>
              <a:t>estén</a:t>
            </a:r>
            <a:r>
              <a:rPr lang="en-US" dirty="0"/>
              <a:t> </a:t>
            </a:r>
            <a:r>
              <a:rPr lang="en-US" dirty="0" err="1"/>
              <a:t>manejados</a:t>
            </a:r>
            <a:r>
              <a:rPr lang="en-US" dirty="0"/>
              <a:t> </a:t>
            </a:r>
            <a:r>
              <a:rPr lang="en-US" dirty="0" err="1"/>
              <a:t>como</a:t>
            </a:r>
            <a:r>
              <a:rPr lang="en-US" dirty="0"/>
              <a:t> </a:t>
            </a:r>
            <a:r>
              <a:rPr lang="en-US" dirty="0" err="1"/>
              <a:t>transacciones</a:t>
            </a:r>
            <a:endParaRPr lang="en-US" dirty="0"/>
          </a:p>
          <a:p>
            <a:r>
              <a:rPr lang="en-US" dirty="0" err="1"/>
              <a:t>Definimos</a:t>
            </a:r>
            <a:r>
              <a:rPr lang="en-US" dirty="0"/>
              <a:t> </a:t>
            </a:r>
            <a:r>
              <a:rPr lang="en-US" dirty="0" err="1"/>
              <a:t>los</a:t>
            </a:r>
            <a:r>
              <a:rPr lang="en-US" dirty="0"/>
              <a:t> </a:t>
            </a:r>
            <a:r>
              <a:rPr lang="en-US" dirty="0" err="1"/>
              <a:t>métodos</a:t>
            </a:r>
            <a:r>
              <a:rPr lang="en-US" dirty="0"/>
              <a:t> </a:t>
            </a:r>
            <a:r>
              <a:rPr lang="en-US" dirty="0" err="1"/>
              <a:t>como</a:t>
            </a:r>
            <a:r>
              <a:rPr lang="en-US" dirty="0"/>
              <a:t> </a:t>
            </a:r>
            <a:r>
              <a:rPr lang="en-US" dirty="0" err="1"/>
              <a:t>transaccionales</a:t>
            </a:r>
            <a:r>
              <a:rPr lang="en-US" dirty="0"/>
              <a:t> con la </a:t>
            </a:r>
            <a:r>
              <a:rPr lang="en-US" dirty="0" err="1"/>
              <a:t>anotación</a:t>
            </a:r>
            <a:r>
              <a:rPr lang="en-US" dirty="0"/>
              <a:t> @Transactional</a:t>
            </a:r>
          </a:p>
          <a:p>
            <a:r>
              <a:rPr lang="en-US" dirty="0" err="1"/>
              <a:t>Dicha</a:t>
            </a:r>
            <a:r>
              <a:rPr lang="en-US" dirty="0"/>
              <a:t> </a:t>
            </a:r>
            <a:r>
              <a:rPr lang="en-US" dirty="0" err="1"/>
              <a:t>anotación</a:t>
            </a:r>
            <a:r>
              <a:rPr lang="en-US" dirty="0"/>
              <a:t> </a:t>
            </a:r>
            <a:r>
              <a:rPr lang="en-US" dirty="0" err="1"/>
              <a:t>tiene</a:t>
            </a:r>
            <a:r>
              <a:rPr lang="en-US" dirty="0"/>
              <a:t> la </a:t>
            </a:r>
            <a:r>
              <a:rPr lang="en-US" dirty="0" err="1"/>
              <a:t>propiedad</a:t>
            </a:r>
            <a:r>
              <a:rPr lang="en-US" dirty="0"/>
              <a:t> </a:t>
            </a:r>
            <a:r>
              <a:rPr lang="en-US" b="1" dirty="0" err="1"/>
              <a:t>rollbackFor</a:t>
            </a:r>
            <a:r>
              <a:rPr lang="en-US" b="1" dirty="0"/>
              <a:t>, </a:t>
            </a:r>
            <a:r>
              <a:rPr lang="en-US" dirty="0"/>
              <a:t>al </a:t>
            </a:r>
            <a:r>
              <a:rPr lang="en-US" dirty="0" err="1"/>
              <a:t>cual</a:t>
            </a:r>
            <a:r>
              <a:rPr lang="en-US" dirty="0"/>
              <a:t> se le define la </a:t>
            </a:r>
            <a:r>
              <a:rPr lang="en-US" dirty="0" err="1"/>
              <a:t>excepción</a:t>
            </a:r>
            <a:r>
              <a:rPr lang="en-US" dirty="0"/>
              <a:t> </a:t>
            </a:r>
            <a:r>
              <a:rPr lang="en-US" dirty="0" err="1"/>
              <a:t>por</a:t>
            </a:r>
            <a:r>
              <a:rPr lang="en-US" dirty="0"/>
              <a:t> la </a:t>
            </a:r>
            <a:r>
              <a:rPr lang="en-US" dirty="0" err="1"/>
              <a:t>cual</a:t>
            </a:r>
            <a:r>
              <a:rPr lang="en-US" dirty="0"/>
              <a:t> </a:t>
            </a:r>
            <a:r>
              <a:rPr lang="en-US" dirty="0" err="1"/>
              <a:t>queremos</a:t>
            </a:r>
            <a:r>
              <a:rPr lang="en-US" dirty="0"/>
              <a:t> que la </a:t>
            </a:r>
            <a:r>
              <a:rPr lang="en-US" dirty="0" err="1"/>
              <a:t>transacción</a:t>
            </a:r>
            <a:r>
              <a:rPr lang="en-US" dirty="0"/>
              <a:t> se </a:t>
            </a:r>
            <a:r>
              <a:rPr lang="en-US" dirty="0" err="1"/>
              <a:t>deshaga</a:t>
            </a:r>
            <a:r>
              <a:rPr lang="en-US" dirty="0"/>
              <a:t>.</a:t>
            </a:r>
          </a:p>
          <a:p>
            <a:r>
              <a:rPr lang="en-US" dirty="0" err="1"/>
              <a:t>Otra</a:t>
            </a:r>
            <a:r>
              <a:rPr lang="en-US" dirty="0"/>
              <a:t> </a:t>
            </a:r>
            <a:r>
              <a:rPr lang="en-US" dirty="0" err="1"/>
              <a:t>propiedad</a:t>
            </a:r>
            <a:r>
              <a:rPr lang="en-US" dirty="0"/>
              <a:t> </a:t>
            </a:r>
            <a:r>
              <a:rPr lang="en-US" dirty="0" err="1"/>
              <a:t>es</a:t>
            </a:r>
            <a:r>
              <a:rPr lang="en-US" dirty="0"/>
              <a:t> </a:t>
            </a:r>
            <a:r>
              <a:rPr lang="en-US" b="1" dirty="0"/>
              <a:t>propagation</a:t>
            </a:r>
            <a:r>
              <a:rPr lang="en-US" dirty="0"/>
              <a:t>, que </a:t>
            </a:r>
            <a:r>
              <a:rPr lang="en-US" dirty="0" err="1"/>
              <a:t>nos</a:t>
            </a:r>
            <a:r>
              <a:rPr lang="en-US" dirty="0"/>
              <a:t> </a:t>
            </a:r>
            <a:r>
              <a:rPr lang="en-US" dirty="0" err="1"/>
              <a:t>permite</a:t>
            </a:r>
            <a:r>
              <a:rPr lang="en-US" dirty="0"/>
              <a:t> </a:t>
            </a:r>
            <a:r>
              <a:rPr lang="en-US" dirty="0" err="1"/>
              <a:t>establacer</a:t>
            </a:r>
            <a:r>
              <a:rPr lang="en-US" dirty="0"/>
              <a:t> el </a:t>
            </a:r>
            <a:r>
              <a:rPr lang="en-US" dirty="0" err="1"/>
              <a:t>nivel</a:t>
            </a:r>
            <a:r>
              <a:rPr lang="en-US" dirty="0"/>
              <a:t> de </a:t>
            </a:r>
            <a:r>
              <a:rPr lang="en-US" dirty="0" err="1"/>
              <a:t>propagación</a:t>
            </a:r>
            <a:r>
              <a:rPr lang="en-US" dirty="0"/>
              <a:t> de la </a:t>
            </a:r>
            <a:r>
              <a:rPr lang="en-US" dirty="0" err="1"/>
              <a:t>transacción</a:t>
            </a:r>
            <a:r>
              <a:rPr lang="en-US" dirty="0"/>
              <a:t> a </a:t>
            </a:r>
            <a:r>
              <a:rPr lang="en-US" dirty="0" err="1"/>
              <a:t>otros</a:t>
            </a:r>
            <a:r>
              <a:rPr lang="en-US" dirty="0"/>
              <a:t> </a:t>
            </a:r>
            <a:r>
              <a:rPr lang="en-US" dirty="0" err="1"/>
              <a:t>métodos</a:t>
            </a:r>
            <a:r>
              <a:rPr lang="en-US" dirty="0"/>
              <a:t> </a:t>
            </a:r>
            <a:r>
              <a:rPr lang="en-US" dirty="0" err="1"/>
              <a:t>llamados</a:t>
            </a:r>
            <a:r>
              <a:rPr lang="en-US" dirty="0"/>
              <a:t> </a:t>
            </a:r>
            <a:r>
              <a:rPr lang="en-US" dirty="0" err="1"/>
              <a:t>desde</a:t>
            </a:r>
            <a:r>
              <a:rPr lang="en-US" dirty="0"/>
              <a:t> el </a:t>
            </a:r>
            <a:r>
              <a:rPr lang="en-US" dirty="0" err="1"/>
              <a:t>método</a:t>
            </a:r>
            <a:r>
              <a:rPr lang="en-US" dirty="0"/>
              <a:t> del </a:t>
            </a:r>
            <a:r>
              <a:rPr lang="en-US" dirty="0" err="1"/>
              <a:t>servicio</a:t>
            </a:r>
            <a:endParaRPr lang="en-US" dirty="0"/>
          </a:p>
          <a:p>
            <a:endParaRPr lang="es-SV" dirty="0"/>
          </a:p>
        </p:txBody>
      </p:sp>
      <p:pic>
        <p:nvPicPr>
          <p:cNvPr id="4" name="Recorded Sound">
            <a:hlinkClick r:id="" action="ppaction://media"/>
            <a:extLst>
              <a:ext uri="{FF2B5EF4-FFF2-40B4-BE49-F238E27FC236}">
                <a16:creationId xmlns:a16="http://schemas.microsoft.com/office/drawing/2014/main" id="{FFD9A481-C92B-40E8-9BDA-20A5B4FB43E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25849" y="723106"/>
            <a:ext cx="609600" cy="609600"/>
          </a:xfrm>
          <a:prstGeom prst="rect">
            <a:avLst/>
          </a:prstGeom>
        </p:spPr>
      </p:pic>
    </p:spTree>
    <p:extLst>
      <p:ext uri="{BB962C8B-B14F-4D97-AF65-F5344CB8AC3E}">
        <p14:creationId xmlns:p14="http://schemas.microsoft.com/office/powerpoint/2010/main" val="2604089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5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a:t>Propiedad</a:t>
            </a:r>
            <a:r>
              <a:rPr lang="en-US" dirty="0"/>
              <a:t> </a:t>
            </a:r>
            <a:r>
              <a:rPr lang="en-US" b="1" dirty="0"/>
              <a:t>propagation</a:t>
            </a:r>
            <a:endParaRPr lang="en-US" dirty="0"/>
          </a:p>
        </p:txBody>
      </p:sp>
      <p:sp>
        <p:nvSpPr>
          <p:cNvPr id="3" name="Marcador de contenido 2"/>
          <p:cNvSpPr>
            <a:spLocks noGrp="1"/>
          </p:cNvSpPr>
          <p:nvPr>
            <p:ph idx="1"/>
          </p:nvPr>
        </p:nvSpPr>
        <p:spPr>
          <a:xfrm>
            <a:off x="838200" y="1599202"/>
            <a:ext cx="10233800" cy="4351338"/>
          </a:xfrm>
        </p:spPr>
        <p:txBody>
          <a:bodyPr>
            <a:normAutofit/>
          </a:bodyPr>
          <a:lstStyle/>
          <a:p>
            <a:r>
              <a:rPr lang="en-US" sz="2000" b="1" dirty="0" err="1"/>
              <a:t>Propagation.REQUIRED</a:t>
            </a:r>
            <a:r>
              <a:rPr lang="en-US" sz="2000" b="1" dirty="0"/>
              <a:t> (Default): </a:t>
            </a:r>
            <a:r>
              <a:rPr lang="en-US" sz="2000" dirty="0" err="1"/>
              <a:t>Utiliza</a:t>
            </a:r>
            <a:r>
              <a:rPr lang="en-US" sz="2000" dirty="0"/>
              <a:t> la </a:t>
            </a:r>
            <a:r>
              <a:rPr lang="en-US" sz="2000" dirty="0" err="1"/>
              <a:t>transacción</a:t>
            </a:r>
            <a:r>
              <a:rPr lang="en-US" sz="2000" dirty="0"/>
              <a:t> padre (</a:t>
            </a:r>
            <a:r>
              <a:rPr lang="en-US" sz="2000" dirty="0" err="1"/>
              <a:t>método</a:t>
            </a:r>
            <a:r>
              <a:rPr lang="en-US" sz="2000" dirty="0"/>
              <a:t> que lo </a:t>
            </a:r>
            <a:r>
              <a:rPr lang="en-US" sz="2000" dirty="0" err="1"/>
              <a:t>mandó</a:t>
            </a:r>
            <a:r>
              <a:rPr lang="en-US" sz="2000" dirty="0"/>
              <a:t> a </a:t>
            </a:r>
            <a:r>
              <a:rPr lang="en-US" sz="2000" dirty="0" err="1"/>
              <a:t>llamar</a:t>
            </a:r>
            <a:r>
              <a:rPr lang="en-US" sz="2000" dirty="0"/>
              <a:t>), </a:t>
            </a:r>
            <a:r>
              <a:rPr lang="en-US" sz="2000" dirty="0" err="1"/>
              <a:t>crea</a:t>
            </a:r>
            <a:r>
              <a:rPr lang="en-US" sz="2000" dirty="0"/>
              <a:t> </a:t>
            </a:r>
            <a:r>
              <a:rPr lang="en-US" sz="2000" dirty="0" err="1"/>
              <a:t>una</a:t>
            </a:r>
            <a:r>
              <a:rPr lang="en-US" sz="2000" dirty="0"/>
              <a:t> </a:t>
            </a:r>
            <a:r>
              <a:rPr lang="en-US" sz="2000" dirty="0" err="1"/>
              <a:t>nueva</a:t>
            </a:r>
            <a:r>
              <a:rPr lang="en-US" sz="2000" dirty="0"/>
              <a:t> </a:t>
            </a:r>
            <a:r>
              <a:rPr lang="en-US" sz="2000" dirty="0" err="1"/>
              <a:t>si</a:t>
            </a:r>
            <a:r>
              <a:rPr lang="en-US" sz="2000" dirty="0"/>
              <a:t> no </a:t>
            </a:r>
            <a:r>
              <a:rPr lang="en-US" sz="2000" dirty="0" err="1"/>
              <a:t>existe</a:t>
            </a:r>
            <a:r>
              <a:rPr lang="en-US" sz="2000" dirty="0"/>
              <a:t> </a:t>
            </a:r>
            <a:r>
              <a:rPr lang="en-US" sz="2000" dirty="0" err="1"/>
              <a:t>ninguna</a:t>
            </a:r>
            <a:r>
              <a:rPr lang="en-US" sz="2000" dirty="0"/>
              <a:t>.</a:t>
            </a:r>
          </a:p>
          <a:p>
            <a:r>
              <a:rPr lang="es-SV" sz="2000" b="1" dirty="0" err="1"/>
              <a:t>Propagation.SUPPORTS</a:t>
            </a:r>
            <a:r>
              <a:rPr lang="es-SV" sz="2000" b="1" dirty="0"/>
              <a:t>: </a:t>
            </a:r>
            <a:r>
              <a:rPr lang="es-SV" sz="2000" dirty="0"/>
              <a:t>Utiliza la transacción padre, pero no crea una transacción en caso no exista.</a:t>
            </a:r>
          </a:p>
          <a:p>
            <a:r>
              <a:rPr lang="es-SV" sz="2000" b="1" dirty="0" err="1"/>
              <a:t>Propagation.MANDATORY</a:t>
            </a:r>
            <a:r>
              <a:rPr lang="es-SV" sz="2000" b="1" dirty="0"/>
              <a:t>: </a:t>
            </a:r>
            <a:r>
              <a:rPr lang="es-SV" sz="2000" dirty="0"/>
              <a:t>Utiliza la transacción padre, lanza una excepción en caso no exista.</a:t>
            </a:r>
          </a:p>
          <a:p>
            <a:r>
              <a:rPr lang="es-SV" sz="2000" b="1" dirty="0" err="1"/>
              <a:t>Propagation.REQUIRES_NEW</a:t>
            </a:r>
            <a:r>
              <a:rPr lang="es-SV" sz="2000" b="1" dirty="0"/>
              <a:t>: </a:t>
            </a:r>
            <a:r>
              <a:rPr lang="es-SV" sz="2000" dirty="0"/>
              <a:t>Crea siempre una nueva transacción, totalmente aislada y sin relación a la transacción padre.</a:t>
            </a:r>
          </a:p>
          <a:p>
            <a:r>
              <a:rPr lang="es-SV" sz="2000" b="1" dirty="0" err="1"/>
              <a:t>Propagation</a:t>
            </a:r>
            <a:r>
              <a:rPr lang="es-SV" sz="2000" b="1" dirty="0"/>
              <a:t>.</a:t>
            </a:r>
            <a:r>
              <a:rPr lang="en-US" sz="2000" b="1" dirty="0"/>
              <a:t>NOT_SUPPORTED: </a:t>
            </a:r>
            <a:r>
              <a:rPr lang="en-US" sz="2000" dirty="0" err="1"/>
              <a:t>Ejecuta</a:t>
            </a:r>
            <a:r>
              <a:rPr lang="en-US" sz="2000" dirty="0"/>
              <a:t> el </a:t>
            </a:r>
            <a:r>
              <a:rPr lang="en-US" sz="2000" dirty="0" err="1"/>
              <a:t>método</a:t>
            </a:r>
            <a:r>
              <a:rPr lang="en-US" sz="2000" dirty="0"/>
              <a:t> </a:t>
            </a:r>
            <a:r>
              <a:rPr lang="en-US" sz="2000" dirty="0" err="1"/>
              <a:t>anotado</a:t>
            </a:r>
            <a:r>
              <a:rPr lang="en-US" sz="2000" dirty="0"/>
              <a:t> de </a:t>
            </a:r>
            <a:r>
              <a:rPr lang="en-US" sz="2000" dirty="0" err="1"/>
              <a:t>manera</a:t>
            </a:r>
            <a:r>
              <a:rPr lang="en-US" sz="2000" dirty="0"/>
              <a:t> no </a:t>
            </a:r>
            <a:r>
              <a:rPr lang="en-US" sz="2000" dirty="0" err="1"/>
              <a:t>transaccional</a:t>
            </a:r>
            <a:r>
              <a:rPr lang="en-US" sz="2000" dirty="0"/>
              <a:t>, </a:t>
            </a:r>
            <a:r>
              <a:rPr lang="en-US" sz="2000" dirty="0" err="1"/>
              <a:t>suspendiendo</a:t>
            </a:r>
            <a:r>
              <a:rPr lang="en-US" sz="2000" dirty="0"/>
              <a:t> la </a:t>
            </a:r>
            <a:r>
              <a:rPr lang="en-US" sz="2000" dirty="0" err="1"/>
              <a:t>transacción</a:t>
            </a:r>
            <a:r>
              <a:rPr lang="en-US" sz="2000" dirty="0"/>
              <a:t> padre </a:t>
            </a:r>
            <a:r>
              <a:rPr lang="en-US" sz="2000" dirty="0" err="1"/>
              <a:t>en</a:t>
            </a:r>
            <a:r>
              <a:rPr lang="en-US" sz="2000" dirty="0"/>
              <a:t> </a:t>
            </a:r>
            <a:r>
              <a:rPr lang="en-US" sz="2000" dirty="0" err="1"/>
              <a:t>caso</a:t>
            </a:r>
            <a:r>
              <a:rPr lang="en-US" sz="2000" dirty="0"/>
              <a:t> </a:t>
            </a:r>
            <a:r>
              <a:rPr lang="en-US" sz="2000" dirty="0" err="1"/>
              <a:t>existiera</a:t>
            </a:r>
            <a:r>
              <a:rPr lang="en-US" sz="2000" dirty="0"/>
              <a:t>, y </a:t>
            </a:r>
            <a:r>
              <a:rPr lang="en-US" sz="2000" dirty="0" err="1"/>
              <a:t>resumiendola</a:t>
            </a:r>
            <a:r>
              <a:rPr lang="en-US" sz="2000" dirty="0"/>
              <a:t> posterior a la </a:t>
            </a:r>
            <a:r>
              <a:rPr lang="en-US" sz="2000" dirty="0" err="1"/>
              <a:t>ejecución</a:t>
            </a:r>
            <a:r>
              <a:rPr lang="en-US" sz="2000" dirty="0"/>
              <a:t> del </a:t>
            </a:r>
            <a:r>
              <a:rPr lang="en-US" sz="2000" dirty="0" err="1"/>
              <a:t>método</a:t>
            </a:r>
            <a:r>
              <a:rPr lang="en-US" sz="2000" dirty="0"/>
              <a:t>.</a:t>
            </a:r>
          </a:p>
        </p:txBody>
      </p:sp>
      <p:pic>
        <p:nvPicPr>
          <p:cNvPr id="4" name="Recorded Sound">
            <a:hlinkClick r:id="" action="ppaction://media"/>
            <a:extLst>
              <a:ext uri="{FF2B5EF4-FFF2-40B4-BE49-F238E27FC236}">
                <a16:creationId xmlns:a16="http://schemas.microsoft.com/office/drawing/2014/main" id="{ACA71A0E-3366-4D5D-B098-17A004B60CA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92357" y="723106"/>
            <a:ext cx="609600" cy="609600"/>
          </a:xfrm>
          <a:prstGeom prst="rect">
            <a:avLst/>
          </a:prstGeom>
        </p:spPr>
      </p:pic>
    </p:spTree>
    <p:extLst>
      <p:ext uri="{BB962C8B-B14F-4D97-AF65-F5344CB8AC3E}">
        <p14:creationId xmlns:p14="http://schemas.microsoft.com/office/powerpoint/2010/main" val="183532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7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TM04033923[[fn=Depth]]</Template>
  <TotalTime>5005</TotalTime>
  <Words>805</Words>
  <Application>Microsoft Office PowerPoint</Application>
  <PresentationFormat>Panorámica</PresentationFormat>
  <Paragraphs>53</Paragraphs>
  <Slides>11</Slides>
  <Notes>0</Notes>
  <HiddenSlides>0</HiddenSlides>
  <MMClips>7</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11</vt:i4>
      </vt:variant>
    </vt:vector>
  </HeadingPairs>
  <TitlesOfParts>
    <vt:vector size="15" baseType="lpstr">
      <vt:lpstr>Arial</vt:lpstr>
      <vt:lpstr>Calibri</vt:lpstr>
      <vt:lpstr>Corbel</vt:lpstr>
      <vt:lpstr>Depth</vt:lpstr>
      <vt:lpstr>Presentación de PowerPoint</vt:lpstr>
      <vt:lpstr>Transacciones</vt:lpstr>
      <vt:lpstr>Caso de ejemplo</vt:lpstr>
      <vt:lpstr>Reglas de la norma ACID</vt:lpstr>
      <vt:lpstr>Transacciones (Cont.)</vt:lpstr>
      <vt:lpstr>Patrón de 4 capas</vt:lpstr>
      <vt:lpstr>Capa de Servicio</vt:lpstr>
      <vt:lpstr>Objetivo de la capa de servicio</vt:lpstr>
      <vt:lpstr>Propiedad propagation</vt:lpstr>
      <vt:lpstr>Visto de otra manera…</vt:lpstr>
      <vt:lpstr>Arquitectura con capa de servicio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Juan Lozano</dc:creator>
  <cp:lastModifiedBy>Roberto Hernandez</cp:lastModifiedBy>
  <cp:revision>327</cp:revision>
  <dcterms:created xsi:type="dcterms:W3CDTF">2016-03-08T02:32:38Z</dcterms:created>
  <dcterms:modified xsi:type="dcterms:W3CDTF">2020-05-07T19:48:53Z</dcterms:modified>
</cp:coreProperties>
</file>

<file path=docProps/thumbnail.jpeg>
</file>